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Lst>
  <p:notesMasterIdLst>
    <p:notesMasterId r:id="rId8"/>
  </p:notesMasterIdLst>
  <p:handoutMasterIdLst>
    <p:handoutMasterId r:id="rId9"/>
  </p:handoutMasterIdLst>
  <p:sldIdLst>
    <p:sldId id="393" r:id="rId2"/>
    <p:sldId id="395" r:id="rId3"/>
    <p:sldId id="394" r:id="rId4"/>
    <p:sldId id="392" r:id="rId5"/>
    <p:sldId id="396" r:id="rId6"/>
    <p:sldId id="379" r:id="rId7"/>
  </p:sldIdLst>
  <p:sldSz cx="9906000" cy="6858000" type="A4"/>
  <p:notesSz cx="9926638" cy="6797675"/>
  <p:defaultTextStyle>
    <a:defPPr>
      <a:defRPr lang="ru-RU"/>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4028">
          <p15:clr>
            <a:srgbClr val="A4A3A4"/>
          </p15:clr>
        </p15:guide>
        <p15:guide id="2" orient="horz" pos="2102">
          <p15:clr>
            <a:srgbClr val="A4A3A4"/>
          </p15:clr>
        </p15:guide>
        <p15:guide id="3" pos="320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9706"/>
    <a:srgbClr val="F55F0B"/>
    <a:srgbClr val="F7B309"/>
    <a:srgbClr val="090DB7"/>
    <a:srgbClr val="18481D"/>
    <a:srgbClr val="0099CC"/>
    <a:srgbClr val="23669D"/>
    <a:srgbClr val="CCECFF"/>
    <a:srgbClr val="D7EDF4"/>
    <a:srgbClr val="00B5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9754" autoAdjust="0"/>
  </p:normalViewPr>
  <p:slideViewPr>
    <p:cSldViewPr snapToGrid="0">
      <p:cViewPr>
        <p:scale>
          <a:sx n="97" d="100"/>
          <a:sy n="97" d="100"/>
        </p:scale>
        <p:origin x="-1302" y="-522"/>
      </p:cViewPr>
      <p:guideLst>
        <p:guide orient="horz" pos="4028"/>
        <p:guide orient="horz" pos="2102"/>
        <p:guide pos="3207"/>
      </p:guideLst>
    </p:cSldViewPr>
  </p:slideViewPr>
  <p:outlineViewPr>
    <p:cViewPr>
      <p:scale>
        <a:sx n="33" d="100"/>
        <a:sy n="33" d="100"/>
      </p:scale>
      <p:origin x="18" y="0"/>
    </p:cViewPr>
  </p:outlin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b="1">
                <a:latin typeface="Century Gothic" panose="020B0502020202020204" pitchFamily="34" charset="0"/>
              </a:defRPr>
            </a:pPr>
            <a:r>
              <a:rPr lang="ru-RU" sz="1400" b="1" dirty="0">
                <a:latin typeface="Century Gothic" panose="020B0502020202020204" pitchFamily="34" charset="0"/>
              </a:rPr>
              <a:t>Средства</a:t>
            </a:r>
            <a:r>
              <a:rPr lang="ru-RU" sz="1400" b="1" baseline="0" dirty="0">
                <a:latin typeface="Century Gothic" panose="020B0502020202020204" pitchFamily="34" charset="0"/>
              </a:rPr>
              <a:t> фонда  используются на 100%</a:t>
            </a:r>
            <a:endParaRPr lang="ru-RU" sz="1400" b="1" dirty="0">
              <a:latin typeface="Century Gothic" panose="020B0502020202020204" pitchFamily="34" charset="0"/>
            </a:endParaRPr>
          </a:p>
        </c:rich>
      </c:tx>
      <c:layout>
        <c:manualLayout>
          <c:xMode val="edge"/>
          <c:yMode val="edge"/>
          <c:x val="0.20744009427352342"/>
          <c:y val="1.7581886960391629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5252042523104861"/>
          <c:y val="0.16762416555407209"/>
          <c:w val="0.8474795747689513"/>
          <c:h val="0.61774935387856589"/>
        </c:manualLayout>
      </c:layout>
      <c:bar3DChart>
        <c:barDir val="col"/>
        <c:grouping val="clustered"/>
        <c:varyColors val="0"/>
        <c:ser>
          <c:idx val="0"/>
          <c:order val="0"/>
          <c:tx>
            <c:strRef>
              <c:f>Лист1!$B$1</c:f>
              <c:strCache>
                <c:ptCount val="1"/>
                <c:pt idx="0">
                  <c:v>Динамика портфеля займов</c:v>
                </c:pt>
              </c:strCache>
            </c:strRef>
          </c:tx>
          <c:spPr>
            <a:solidFill>
              <a:schemeClr val="accent1"/>
            </a:solidFill>
            <a:ln>
              <a:noFill/>
            </a:ln>
            <a:effectLst/>
            <a:sp3d/>
          </c:spPr>
          <c:invertIfNegative val="0"/>
          <c:dLbls>
            <c:dLbl>
              <c:idx val="0"/>
              <c:layout>
                <c:manualLayout>
                  <c:x val="-1.8388843121101634E-2"/>
                  <c:y val="2.393143673753312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1A27-4609-ADB8-7E2364FA4EC9}"/>
                </c:ext>
              </c:extLst>
            </c:dLbl>
            <c:dLbl>
              <c:idx val="1"/>
              <c:layout>
                <c:manualLayout>
                  <c:x val="-7.2730964063736137E-2"/>
                  <c:y val="3.8024032042723581E-2"/>
                </c:manualLayout>
              </c:layout>
              <c:numFmt formatCode="#,##0" sourceLinked="0"/>
              <c:spPr>
                <a:solidFill>
                  <a:prstClr val="white"/>
                </a:solidFill>
                <a:ln w="9525" cap="flat" cmpd="sng" algn="ctr">
                  <a:solidFill>
                    <a:prstClr val="black">
                      <a:lumMod val="25000"/>
                      <a:lumOff val="75000"/>
                    </a:prstClr>
                  </a:solidFill>
                  <a:prstDash val="solid"/>
                  <a:round/>
                  <a:headEnd type="none" w="med" len="med"/>
                  <a:tailEnd type="none" w="med" len="med"/>
                  <a:extLst>
                    <a:ext uri="{C807C97D-BFC1-408E-A445-0C87EB9F89A2}">
                      <ask:lineSketchStyleProps xmlns:ask="http://schemas.microsoft.com/office/drawing/2018/sketchyshapes" xmlns:c16r2="http://schemas.microsoft.com/office/drawing/2015/06/chart" xmlns:r="http://schemas.openxmlformats.org/officeDocument/2006/relationships" xmlns="" sd="0">
                        <a:custGeom>
                          <a:avLst/>
                          <a:gdLst/>
                          <a:ahLst/>
                          <a:cxnLst/>
                          <a:rect l="0" t="0" r="0" b="0"/>
                          <a:pathLst/>
                        </a:custGeom>
                        <ask:type/>
                        <ask:seed>0</ask:seed>
                      </ask:lineSketchStyleProps>
                    </a:ext>
                  </a:extLst>
                </a:ln>
                <a:effectLst/>
              </c:spPr>
              <c:txPr>
                <a:bodyPr rot="0" vert="horz"/>
                <a:lstStyle/>
                <a:p>
                  <a:pPr>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gd name="adj1" fmla="val 104595"/>
                        <a:gd name="adj2" fmla="val 91856"/>
                      </a:avLst>
                    </a:prstGeom>
                  </c15:spPr>
                </c:ext>
                <c:ext xmlns:c16="http://schemas.microsoft.com/office/drawing/2014/chart" uri="{C3380CC4-5D6E-409C-BE32-E72D297353CC}">
                  <c16:uniqueId val="{00000001-1A27-4609-ADB8-7E2364FA4EC9}"/>
                </c:ext>
              </c:extLst>
            </c:dLbl>
            <c:dLbl>
              <c:idx val="2"/>
              <c:layout>
                <c:manualLayout>
                  <c:x val="-7.1172825094382275E-2"/>
                  <c:y val="3.594282866638642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1A27-4609-ADB8-7E2364FA4EC9}"/>
                </c:ext>
              </c:extLst>
            </c:dLbl>
            <c:dLbl>
              <c:idx val="3"/>
              <c:layout>
                <c:manualLayout>
                  <c:x val="-9.0064647539057199E-2"/>
                  <c:y val="-7.9339118825100131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A27-4609-ADB8-7E2364FA4EC9}"/>
                </c:ext>
              </c:extLst>
            </c:dLbl>
            <c:dLbl>
              <c:idx val="4"/>
              <c:layout>
                <c:manualLayout>
                  <c:x val="-7.9956209813324283E-2"/>
                  <c:y val="-1.6055964527627049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1A27-4609-ADB8-7E2364FA4EC9}"/>
                </c:ext>
              </c:extLst>
            </c:dLbl>
            <c:numFmt formatCode="#,##0" sourceLinked="0"/>
            <c:spPr>
              <a:solidFill>
                <a:prstClr val="white"/>
              </a:solidFill>
              <a:ln>
                <a:solidFill>
                  <a:prstClr val="black">
                    <a:lumMod val="25000"/>
                    <a:lumOff val="75000"/>
                  </a:prstClr>
                </a:solidFill>
              </a:ln>
              <a:effectLst/>
            </c:spPr>
            <c:txPr>
              <a:bodyPr rot="0" vert="horz"/>
              <a:lstStyle/>
              <a:p>
                <a:pPr>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showLeaderLines val="0"/>
              </c:ext>
            </c:extLst>
          </c:dLbls>
          <c:cat>
            <c:numRef>
              <c:f>Лист1!$A$2:$A$5</c:f>
              <c:numCache>
                <c:formatCode>General</c:formatCode>
                <c:ptCount val="4"/>
                <c:pt idx="0">
                  <c:v>2016</c:v>
                </c:pt>
                <c:pt idx="1">
                  <c:v>2017</c:v>
                </c:pt>
                <c:pt idx="2">
                  <c:v>2018</c:v>
                </c:pt>
                <c:pt idx="3">
                  <c:v>2019</c:v>
                </c:pt>
              </c:numCache>
            </c:numRef>
          </c:cat>
          <c:val>
            <c:numRef>
              <c:f>Лист1!$B$2:$B$5</c:f>
              <c:numCache>
                <c:formatCode>General</c:formatCode>
                <c:ptCount val="4"/>
                <c:pt idx="0">
                  <c:v>242.4</c:v>
                </c:pt>
                <c:pt idx="1">
                  <c:v>275</c:v>
                </c:pt>
                <c:pt idx="2">
                  <c:v>276</c:v>
                </c:pt>
                <c:pt idx="3">
                  <c:v>321</c:v>
                </c:pt>
              </c:numCache>
            </c:numRef>
          </c:val>
          <c:extLst xmlns:c16r2="http://schemas.microsoft.com/office/drawing/2015/06/chart">
            <c:ext xmlns:c16="http://schemas.microsoft.com/office/drawing/2014/chart" uri="{C3380CC4-5D6E-409C-BE32-E72D297353CC}">
              <c16:uniqueId val="{00000005-1A27-4609-ADB8-7E2364FA4EC9}"/>
            </c:ext>
          </c:extLst>
        </c:ser>
        <c:dLbls>
          <c:showLegendKey val="0"/>
          <c:showVal val="0"/>
          <c:showCatName val="0"/>
          <c:showSerName val="0"/>
          <c:showPercent val="0"/>
          <c:showBubbleSize val="0"/>
        </c:dLbls>
        <c:gapWidth val="150"/>
        <c:shape val="box"/>
        <c:axId val="38834176"/>
        <c:axId val="96580096"/>
        <c:axId val="0"/>
      </c:bar3DChart>
      <c:catAx>
        <c:axId val="38834176"/>
        <c:scaling>
          <c:orientation val="minMax"/>
        </c:scaling>
        <c:delete val="0"/>
        <c:axPos val="b"/>
        <c:numFmt formatCode="General" sourceLinked="1"/>
        <c:majorTickMark val="none"/>
        <c:minorTickMark val="none"/>
        <c:tickLblPos val="nextTo"/>
        <c:spPr>
          <a:noFill/>
          <a:ln>
            <a:noFill/>
          </a:ln>
          <a:effectLst/>
        </c:spPr>
        <c:txPr>
          <a:bodyPr rot="-60000000" vert="horz"/>
          <a:lstStyle/>
          <a:p>
            <a:pPr>
              <a:defRPr sz="1200" b="1"/>
            </a:pPr>
            <a:endParaRPr lang="ru-RU"/>
          </a:p>
        </c:txPr>
        <c:crossAx val="96580096"/>
        <c:crosses val="autoZero"/>
        <c:auto val="1"/>
        <c:lblAlgn val="ctr"/>
        <c:lblOffset val="100"/>
        <c:noMultiLvlLbl val="0"/>
      </c:catAx>
      <c:valAx>
        <c:axId val="965800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ru-RU" dirty="0"/>
                  <a:t>Портфель займов,  млн. руб.</a:t>
                </a:r>
              </a:p>
            </c:rich>
          </c:tx>
          <c:layout>
            <c:manualLayout>
              <c:xMode val="edge"/>
              <c:yMode val="edge"/>
              <c:x val="4.7567083269428739E-3"/>
              <c:y val="0.25643569203382294"/>
            </c:manualLayout>
          </c:layout>
          <c:overlay val="0"/>
          <c:spPr>
            <a:noFill/>
            <a:ln>
              <a:noFill/>
            </a:ln>
            <a:effectLst/>
          </c:spPr>
        </c:title>
        <c:numFmt formatCode="General" sourceLinked="1"/>
        <c:majorTickMark val="none"/>
        <c:minorTickMark val="none"/>
        <c:tickLblPos val="nextTo"/>
        <c:spPr>
          <a:noFill/>
          <a:ln>
            <a:noFill/>
          </a:ln>
          <a:effectLst/>
        </c:spPr>
        <c:txPr>
          <a:bodyPr rot="-60000000" vert="horz"/>
          <a:lstStyle/>
          <a:p>
            <a:pPr>
              <a:defRPr/>
            </a:pPr>
            <a:endParaRPr lang="ru-RU"/>
          </a:p>
        </c:txPr>
        <c:crossAx val="3883417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Century Gothic" panose="020B0502020202020204" pitchFamily="34" charset="0"/>
        </a:defRPr>
      </a:pPr>
      <a:endParaRPr lang="ru-RU"/>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0.15198</cdr:x>
      <cdr:y>0.29625</cdr:y>
    </cdr:from>
    <cdr:to>
      <cdr:x>0.97975</cdr:x>
      <cdr:y>0.29625</cdr:y>
    </cdr:to>
    <cdr:cxnSp macro="">
      <cdr:nvCxnSpPr>
        <cdr:cNvPr id="3" name="Прямая соединительная линия 2">
          <a:extLst xmlns:a="http://schemas.openxmlformats.org/drawingml/2006/main">
            <a:ext uri="{FF2B5EF4-FFF2-40B4-BE49-F238E27FC236}">
              <a16:creationId xmlns:a16="http://schemas.microsoft.com/office/drawing/2014/main" xmlns="" id="{1F4CC498-AAA9-4C38-87D1-D93D6FDA44EE}"/>
            </a:ext>
          </a:extLst>
        </cdr:cNvPr>
        <cdr:cNvCxnSpPr/>
      </cdr:nvCxnSpPr>
      <cdr:spPr>
        <a:xfrm xmlns:a="http://schemas.openxmlformats.org/drawingml/2006/main">
          <a:off x="550972" y="1331361"/>
          <a:ext cx="3000828" cy="0"/>
        </a:xfrm>
        <a:prstGeom xmlns:a="http://schemas.openxmlformats.org/drawingml/2006/main" prst="line">
          <a:avLst/>
        </a:prstGeom>
        <a:ln xmlns:a="http://schemas.openxmlformats.org/drawingml/2006/main" w="127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vl1pPr>
          </a:lstStyle>
          <a:p>
            <a:endParaRPr lang="ru-RU"/>
          </a:p>
        </p:txBody>
      </p:sp>
      <p:sp>
        <p:nvSpPr>
          <p:cNvPr id="26627" name="Rectangle 3"/>
          <p:cNvSpPr>
            <a:spLocks noGrp="1" noChangeArrowheads="1"/>
          </p:cNvSpPr>
          <p:nvPr>
            <p:ph type="dt" sz="quarter" idx="1"/>
          </p:nvPr>
        </p:nvSpPr>
        <p:spPr bwMode="auto">
          <a:xfrm>
            <a:off x="5622800"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vl1pPr>
          </a:lstStyle>
          <a:p>
            <a:fld id="{B76A8ECD-D3F8-4CB7-ADA6-DB927FE53768}" type="datetimeFigureOut">
              <a:rPr lang="ru-RU"/>
              <a:pPr/>
              <a:t>28.10.2019</a:t>
            </a:fld>
            <a:endParaRPr lang="ru-RU"/>
          </a:p>
        </p:txBody>
      </p:sp>
      <p:sp>
        <p:nvSpPr>
          <p:cNvPr id="26628" name="Rectangle 4"/>
          <p:cNvSpPr>
            <a:spLocks noGrp="1" noChangeArrowheads="1"/>
          </p:cNvSpPr>
          <p:nvPr>
            <p:ph type="ftr" sz="quarter" idx="2"/>
          </p:nvPr>
        </p:nvSpPr>
        <p:spPr bwMode="auto">
          <a:xfrm>
            <a:off x="2"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vl1pPr>
          </a:lstStyle>
          <a:p>
            <a:endParaRPr lang="ru-RU"/>
          </a:p>
        </p:txBody>
      </p:sp>
      <p:sp>
        <p:nvSpPr>
          <p:cNvPr id="26629" name="Rectangle 5"/>
          <p:cNvSpPr>
            <a:spLocks noGrp="1" noChangeArrowheads="1"/>
          </p:cNvSpPr>
          <p:nvPr>
            <p:ph type="sldNum" sz="quarter" idx="3"/>
          </p:nvPr>
        </p:nvSpPr>
        <p:spPr bwMode="auto">
          <a:xfrm>
            <a:off x="5622800"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vl1pPr>
          </a:lstStyle>
          <a:p>
            <a:fld id="{9C4308CA-9ECD-4938-A3B7-3AB3B4BEC9D7}" type="slidenum">
              <a:rPr lang="ru-RU"/>
              <a:pPr/>
              <a:t>‹#›</a:t>
            </a:fld>
            <a:endParaRPr lang="ru-RU"/>
          </a:p>
        </p:txBody>
      </p:sp>
    </p:spTree>
    <p:extLst>
      <p:ext uri="{BB962C8B-B14F-4D97-AF65-F5344CB8AC3E}">
        <p14:creationId xmlns:p14="http://schemas.microsoft.com/office/powerpoint/2010/main" val="283043422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1543" cy="341064"/>
          </a:xfrm>
          <a:prstGeom prst="rect">
            <a:avLst/>
          </a:prstGeom>
        </p:spPr>
        <p:txBody>
          <a:bodyPr vert="horz" lIns="91422" tIns="45710" rIns="91422" bIns="45710" rtlCol="0"/>
          <a:lstStyle>
            <a:lvl1pPr algn="l" defTabSz="914011"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5622800" y="0"/>
            <a:ext cx="4301543" cy="341064"/>
          </a:xfrm>
          <a:prstGeom prst="rect">
            <a:avLst/>
          </a:prstGeom>
        </p:spPr>
        <p:txBody>
          <a:bodyPr vert="horz" lIns="91422" tIns="45710" rIns="91422" bIns="45710" rtlCol="0"/>
          <a:lstStyle>
            <a:lvl1pPr algn="r" defTabSz="914011" fontAlgn="auto">
              <a:spcBef>
                <a:spcPts val="0"/>
              </a:spcBef>
              <a:spcAft>
                <a:spcPts val="0"/>
              </a:spcAft>
              <a:defRPr sz="1200" smtClean="0">
                <a:latin typeface="+mn-lt"/>
                <a:cs typeface="+mn-cs"/>
              </a:defRPr>
            </a:lvl1pPr>
          </a:lstStyle>
          <a:p>
            <a:pPr>
              <a:defRPr/>
            </a:pPr>
            <a:fld id="{E600AE7D-F9E9-4F84-A156-86B40493E244}" type="datetimeFigureOut">
              <a:rPr lang="ru-RU"/>
              <a:pPr>
                <a:defRPr/>
              </a:pPr>
              <a:t>28.10.2019</a:t>
            </a:fld>
            <a:endParaRPr lang="ru-RU"/>
          </a:p>
        </p:txBody>
      </p:sp>
      <p:sp>
        <p:nvSpPr>
          <p:cNvPr id="4" name="Образ слайда 3"/>
          <p:cNvSpPr>
            <a:spLocks noGrp="1" noRot="1" noChangeAspect="1"/>
          </p:cNvSpPr>
          <p:nvPr>
            <p:ph type="sldImg" idx="2"/>
          </p:nvPr>
        </p:nvSpPr>
        <p:spPr>
          <a:xfrm>
            <a:off x="3308350" y="850900"/>
            <a:ext cx="3309938" cy="2292350"/>
          </a:xfrm>
          <a:prstGeom prst="rect">
            <a:avLst/>
          </a:prstGeom>
          <a:noFill/>
          <a:ln w="12700">
            <a:solidFill>
              <a:prstClr val="black"/>
            </a:solidFill>
          </a:ln>
        </p:spPr>
        <p:txBody>
          <a:bodyPr vert="horz" lIns="91422" tIns="45710" rIns="91422" bIns="45710" rtlCol="0" anchor="ctr"/>
          <a:lstStyle/>
          <a:p>
            <a:pPr lvl="0"/>
            <a:endParaRPr lang="ru-RU" noProof="0"/>
          </a:p>
        </p:txBody>
      </p:sp>
      <p:sp>
        <p:nvSpPr>
          <p:cNvPr id="5" name="Заметки 4"/>
          <p:cNvSpPr>
            <a:spLocks noGrp="1"/>
          </p:cNvSpPr>
          <p:nvPr>
            <p:ph type="body" sz="quarter" idx="3"/>
          </p:nvPr>
        </p:nvSpPr>
        <p:spPr>
          <a:xfrm>
            <a:off x="992665" y="3271382"/>
            <a:ext cx="7941310" cy="2676585"/>
          </a:xfrm>
          <a:prstGeom prst="rect">
            <a:avLst/>
          </a:prstGeom>
        </p:spPr>
        <p:txBody>
          <a:bodyPr vert="horz" lIns="91422" tIns="45710" rIns="91422" bIns="4571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2" y="6456611"/>
            <a:ext cx="4301543" cy="341064"/>
          </a:xfrm>
          <a:prstGeom prst="rect">
            <a:avLst/>
          </a:prstGeom>
        </p:spPr>
        <p:txBody>
          <a:bodyPr vert="horz" lIns="91422" tIns="45710" rIns="91422" bIns="45710" rtlCol="0" anchor="b"/>
          <a:lstStyle>
            <a:lvl1pPr algn="l" defTabSz="914011"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5622800" y="6456611"/>
            <a:ext cx="4301543" cy="341064"/>
          </a:xfrm>
          <a:prstGeom prst="rect">
            <a:avLst/>
          </a:prstGeom>
        </p:spPr>
        <p:txBody>
          <a:bodyPr vert="horz" lIns="91422" tIns="45710" rIns="91422" bIns="45710" rtlCol="0" anchor="b"/>
          <a:lstStyle>
            <a:lvl1pPr algn="r" defTabSz="914011" fontAlgn="auto">
              <a:spcBef>
                <a:spcPts val="0"/>
              </a:spcBef>
              <a:spcAft>
                <a:spcPts val="0"/>
              </a:spcAft>
              <a:defRPr sz="1200" smtClean="0">
                <a:latin typeface="+mn-lt"/>
                <a:cs typeface="+mn-cs"/>
              </a:defRPr>
            </a:lvl1pPr>
          </a:lstStyle>
          <a:p>
            <a:pPr>
              <a:defRPr/>
            </a:pPr>
            <a:fld id="{FFCAF51E-F1B1-43A5-A16B-11FDE87028DC}" type="slidenum">
              <a:rPr lang="ru-RU"/>
              <a:pPr>
                <a:defRPr/>
              </a:pPr>
              <a:t>‹#›</a:t>
            </a:fld>
            <a:endParaRPr lang="ru-RU"/>
          </a:p>
        </p:txBody>
      </p:sp>
    </p:spTree>
    <p:extLst>
      <p:ext uri="{BB962C8B-B14F-4D97-AF65-F5344CB8AC3E}">
        <p14:creationId xmlns:p14="http://schemas.microsoft.com/office/powerpoint/2010/main" val="123514441"/>
      </p:ext>
    </p:extLst>
  </p:cSld>
  <p:clrMap bg1="lt1" tx1="dk1" bg2="lt2" tx2="dk2" accent1="accent1" accent2="accent2" accent3="accent3" accent4="accent4" accent5="accent5" accent6="accent6" hlink="hlink" folHlink="folHlink"/>
  <p:hf hdr="0" dt="0"/>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8" algn="l" defTabSz="914195" rtl="0" eaLnBrk="1" latinLnBrk="0" hangingPunct="1">
      <a:defRPr sz="1200" kern="1200">
        <a:solidFill>
          <a:schemeClr val="tx1"/>
        </a:solidFill>
        <a:latin typeface="+mn-lt"/>
        <a:ea typeface="+mn-ea"/>
        <a:cs typeface="+mn-cs"/>
      </a:defRPr>
    </a:lvl6pPr>
    <a:lvl7pPr marL="2742585" algn="l" defTabSz="914195" rtl="0" eaLnBrk="1" latinLnBrk="0" hangingPunct="1">
      <a:defRPr sz="1200" kern="1200">
        <a:solidFill>
          <a:schemeClr val="tx1"/>
        </a:solidFill>
        <a:latin typeface="+mn-lt"/>
        <a:ea typeface="+mn-ea"/>
        <a:cs typeface="+mn-cs"/>
      </a:defRPr>
    </a:lvl7pPr>
    <a:lvl8pPr marL="3199682" algn="l" defTabSz="914195" rtl="0" eaLnBrk="1" latinLnBrk="0" hangingPunct="1">
      <a:defRPr sz="1200" kern="1200">
        <a:solidFill>
          <a:schemeClr val="tx1"/>
        </a:solidFill>
        <a:latin typeface="+mn-lt"/>
        <a:ea typeface="+mn-ea"/>
        <a:cs typeface="+mn-cs"/>
      </a:defRPr>
    </a:lvl8pPr>
    <a:lvl9pPr marL="3656779" algn="l" defTabSz="91419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917825" y="2182813"/>
            <a:ext cx="5557838" cy="4602162"/>
            <a:chOff x="1663" y="1348"/>
            <a:chExt cx="3167" cy="2841"/>
          </a:xfrm>
        </p:grpSpPr>
        <p:sp>
          <p:nvSpPr>
            <p:cNvPr id="5" name="McK Confidential" hidden="1"/>
            <p:cNvSpPr txBox="1">
              <a:spLocks noChangeArrowheads="1"/>
            </p:cNvSpPr>
            <p:nvPr userDrawn="1"/>
          </p:nvSpPr>
          <p:spPr bwMode="auto">
            <a:xfrm>
              <a:off x="1663" y="1348"/>
              <a:ext cx="936" cy="133"/>
            </a:xfrm>
            <a:prstGeom prst="rect">
              <a:avLst/>
            </a:prstGeom>
            <a:noFill/>
            <a:ln>
              <a:noFill/>
            </a:ln>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CONFIDENTIAL</a:t>
              </a:r>
            </a:p>
          </p:txBody>
        </p:sp>
        <p:sp>
          <p:nvSpPr>
            <p:cNvPr id="6" name="McK Document" hidden="1"/>
            <p:cNvSpPr txBox="1">
              <a:spLocks noChangeArrowheads="1"/>
            </p:cNvSpPr>
            <p:nvPr userDrawn="1"/>
          </p:nvSpPr>
          <p:spPr bwMode="auto">
            <a:xfrm>
              <a:off x="1663" y="3050"/>
              <a:ext cx="3167" cy="132"/>
            </a:xfrm>
            <a:prstGeom prst="rect">
              <a:avLst/>
            </a:prstGeom>
            <a:noFill/>
            <a:ln>
              <a:noFill/>
            </a:ln>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Document</a:t>
              </a:r>
            </a:p>
          </p:txBody>
        </p:sp>
        <p:sp>
          <p:nvSpPr>
            <p:cNvPr id="7" name="McK Date" hidden="1"/>
            <p:cNvSpPr txBox="1">
              <a:spLocks noChangeArrowheads="1"/>
            </p:cNvSpPr>
            <p:nvPr userDrawn="1"/>
          </p:nvSpPr>
          <p:spPr bwMode="auto">
            <a:xfrm>
              <a:off x="1663" y="3216"/>
              <a:ext cx="3167" cy="133"/>
            </a:xfrm>
            <a:prstGeom prst="rect">
              <a:avLst/>
            </a:prstGeom>
            <a:noFill/>
            <a:ln>
              <a:noFill/>
            </a:ln>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Date</a:t>
              </a:r>
            </a:p>
          </p:txBody>
        </p:sp>
        <p:sp>
          <p:nvSpPr>
            <p:cNvPr id="8" name="McK Disclaimer" hidden="1"/>
            <p:cNvSpPr>
              <a:spLocks noChangeArrowheads="1"/>
            </p:cNvSpPr>
            <p:nvPr userDrawn="1">
              <p:custDataLst>
                <p:tags r:id="rId5"/>
              </p:custDataLst>
            </p:nvPr>
          </p:nvSpPr>
          <p:spPr bwMode="auto">
            <a:xfrm>
              <a:off x="1663" y="3761"/>
              <a:ext cx="2303" cy="428"/>
            </a:xfrm>
            <a:prstGeom prst="rect">
              <a:avLst/>
            </a:prstGeom>
            <a:noFill/>
            <a:ln>
              <a:noFill/>
            </a:ln>
          </p:spPr>
          <p:txBody>
            <a:bodyPr lIns="0" tIns="0" rIns="0" bIns="0" anchor="b">
              <a:spAutoFit/>
            </a:bodyPr>
            <a:lstStyle>
              <a:lvl1pPr defTabSz="804863">
                <a:defRPr kumimoji="1" sz="1600">
                  <a:solidFill>
                    <a:schemeClr val="tx1"/>
                  </a:solidFill>
                  <a:latin typeface="Arial" pitchFamily="34" charset="0"/>
                  <a:ea typeface="ＭＳ Ｐゴシック" pitchFamily="34" charset="-128"/>
                </a:defRPr>
              </a:lvl1pPr>
              <a:lvl2pPr marL="742950" indent="-285750" defTabSz="804863">
                <a:defRPr kumimoji="1" sz="1600">
                  <a:solidFill>
                    <a:schemeClr val="tx1"/>
                  </a:solidFill>
                  <a:latin typeface="Arial" pitchFamily="34" charset="0"/>
                  <a:ea typeface="ＭＳ Ｐゴシック" pitchFamily="34" charset="-128"/>
                </a:defRPr>
              </a:lvl2pPr>
              <a:lvl3pPr marL="1143000" indent="-228600" defTabSz="804863">
                <a:defRPr kumimoji="1" sz="1600">
                  <a:solidFill>
                    <a:schemeClr val="tx1"/>
                  </a:solidFill>
                  <a:latin typeface="Arial" pitchFamily="34" charset="0"/>
                  <a:ea typeface="ＭＳ Ｐゴシック" pitchFamily="34" charset="-128"/>
                </a:defRPr>
              </a:lvl3pPr>
              <a:lvl4pPr marL="1600200" indent="-228600" defTabSz="804863">
                <a:defRPr kumimoji="1" sz="1600">
                  <a:solidFill>
                    <a:schemeClr val="tx1"/>
                  </a:solidFill>
                  <a:latin typeface="Arial" pitchFamily="34" charset="0"/>
                  <a:ea typeface="ＭＳ Ｐゴシック" pitchFamily="34" charset="-128"/>
                </a:defRPr>
              </a:lvl4pPr>
              <a:lvl5pPr marL="2057400" indent="-228600" defTabSz="804863">
                <a:defRPr kumimoji="1" sz="1600">
                  <a:solidFill>
                    <a:schemeClr val="tx1"/>
                  </a:solidFill>
                  <a:latin typeface="Arial" pitchFamily="34" charset="0"/>
                  <a:ea typeface="ＭＳ Ｐゴシック" pitchFamily="34" charset="-128"/>
                </a:defRPr>
              </a:lvl5pPr>
              <a:lvl6pPr marL="25146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9pPr>
            </a:lstStyle>
            <a:p>
              <a:pPr eaLnBrk="0" hangingPunct="0">
                <a:defRPr/>
              </a:pPr>
              <a:r>
                <a:rPr kumimoji="0" lang="en-US" altLang="ru-RU" sz="900">
                  <a:solidFill>
                    <a:srgbClr val="000000"/>
                  </a:solidFill>
                  <a:cs typeface="+mn-cs"/>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0" y="433388"/>
            <a:ext cx="2262188" cy="6424612"/>
          </a:xfrm>
          <a:prstGeom prst="rect">
            <a:avLst/>
          </a:prstGeom>
          <a:solidFill>
            <a:srgbClr val="E1E2E3"/>
          </a:soli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0" name="Rectangle 1041"/>
          <p:cNvSpPr>
            <a:spLocks noChangeArrowheads="1"/>
          </p:cNvSpPr>
          <p:nvPr userDrawn="1">
            <p:custDataLst>
              <p:tags r:id="rId2"/>
            </p:custDataLst>
          </p:nvPr>
        </p:nvSpPr>
        <p:spPr bwMode="auto">
          <a:xfrm rot="10800000" flipH="1">
            <a:off x="2233613" y="0"/>
            <a:ext cx="174625" cy="6872288"/>
          </a:xfrm>
          <a:prstGeom prst="rect">
            <a:avLst/>
          </a:prstGeom>
          <a:gradFill rotWithShape="1">
            <a:gsLst>
              <a:gs pos="0">
                <a:srgbClr val="004E8E"/>
              </a:gs>
              <a:gs pos="100000">
                <a:srgbClr val="FFFFFF"/>
              </a:gs>
            </a:gsLst>
            <a:lin ang="0" scaled="1"/>
          </a:gra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1" name="Rectangle 1042"/>
          <p:cNvSpPr>
            <a:spLocks noChangeArrowheads="1"/>
          </p:cNvSpPr>
          <p:nvPr userDrawn="1">
            <p:custDataLst>
              <p:tags r:id="rId3"/>
            </p:custDataLst>
          </p:nvPr>
        </p:nvSpPr>
        <p:spPr bwMode="auto">
          <a:xfrm rot="5400000">
            <a:off x="4706938" y="-4721226"/>
            <a:ext cx="490538" cy="9929813"/>
          </a:xfrm>
          <a:prstGeom prst="rect">
            <a:avLst/>
          </a:prstGeom>
          <a:solidFill>
            <a:srgbClr val="004E8E"/>
          </a:soli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2" name="Rectangle 1043"/>
          <p:cNvSpPr>
            <a:spLocks noChangeArrowheads="1"/>
          </p:cNvSpPr>
          <p:nvPr userDrawn="1">
            <p:custDataLst>
              <p:tags r:id="rId4"/>
            </p:custDataLst>
          </p:nvPr>
        </p:nvSpPr>
        <p:spPr bwMode="auto">
          <a:xfrm rot="16200000" flipV="1">
            <a:off x="4879975" y="1835150"/>
            <a:ext cx="144463" cy="9929813"/>
          </a:xfrm>
          <a:prstGeom prst="rect">
            <a:avLst/>
          </a:prstGeom>
          <a:solidFill>
            <a:srgbClr val="004E8E"/>
          </a:solidFill>
          <a:ln>
            <a:noFill/>
          </a:ln>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a:solidFill>
                  <a:srgbClr val="000000"/>
                </a:solidFill>
                <a:cs typeface="+mn-cs"/>
              </a:rPr>
              <a:t> </a:t>
            </a:r>
          </a:p>
        </p:txBody>
      </p:sp>
      <p:sp>
        <p:nvSpPr>
          <p:cNvPr id="1868828" name="Rectangle 1052"/>
          <p:cNvSpPr>
            <a:spLocks noGrp="1" noChangeArrowheads="1"/>
          </p:cNvSpPr>
          <p:nvPr>
            <p:ph type="ctrTitle"/>
          </p:nvPr>
        </p:nvSpPr>
        <p:spPr>
          <a:xfrm>
            <a:off x="3904995" y="3096971"/>
            <a:ext cx="5418302" cy="430887"/>
          </a:xfrm>
        </p:spPr>
        <p:txBody>
          <a:bodyPr anchor="ctr"/>
          <a:lstStyle>
            <a:lvl1pPr>
              <a:defRPr sz="2800" b="1"/>
            </a:lvl1pPr>
          </a:lstStyle>
          <a:p>
            <a:r>
              <a:rPr lang="en-US" dirty="0"/>
              <a:t>Click to edit Master title style</a:t>
            </a:r>
          </a:p>
        </p:txBody>
      </p:sp>
      <p:sp>
        <p:nvSpPr>
          <p:cNvPr id="1868829" name="Rectangle 1053"/>
          <p:cNvSpPr>
            <a:spLocks noGrp="1" noChangeArrowheads="1"/>
          </p:cNvSpPr>
          <p:nvPr>
            <p:ph type="subTitle" idx="1"/>
          </p:nvPr>
        </p:nvSpPr>
        <p:spPr>
          <a:xfrm>
            <a:off x="3904996" y="4261552"/>
            <a:ext cx="4346706" cy="276999"/>
          </a:xfrm>
        </p:spPr>
        <p:txBody>
          <a:bodyPr/>
          <a:lstStyle>
            <a:lvl1pPr>
              <a:defRPr sz="1800">
                <a:solidFill>
                  <a:srgbClr val="000000"/>
                </a:solidFill>
              </a:defRPr>
            </a:lvl1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35C6A0B1-8A38-4A9D-916C-09223C1737FE}" type="slidenum">
              <a:rPr lang="en-US" altLang="ru-RU"/>
              <a:pPr>
                <a:defRPr/>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A75F70F0-0F10-43DB-B21C-44BBECAE22B0}" type="slidenum">
              <a:rPr lang="en-US" altLang="ru-RU"/>
              <a:pPr>
                <a:defRPr/>
              </a:pPr>
              <a:t>‹#›</a:t>
            </a:fld>
            <a:endParaRPr lang="en-US" alt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userDrawn="1">
            <p:custDataLst>
              <p:tags r:id="rId5"/>
            </p:custDataLst>
          </p:nvPr>
        </p:nvSpPr>
        <p:spPr bwMode="auto">
          <a:xfrm rot="16200000" flipV="1">
            <a:off x="4901406" y="1867694"/>
            <a:ext cx="103188" cy="9906000"/>
          </a:xfrm>
          <a:prstGeom prst="rect">
            <a:avLst/>
          </a:prstGeom>
          <a:gradFill rotWithShape="1">
            <a:gsLst>
              <a:gs pos="0">
                <a:srgbClr val="004E8E"/>
              </a:gs>
              <a:gs pos="100000">
                <a:srgbClr val="FFFFFF"/>
              </a:gs>
            </a:gsLst>
            <a:lin ang="0" scaled="1"/>
          </a:gradFill>
          <a:ln>
            <a:noFill/>
          </a:ln>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a:solidFill>
                  <a:srgbClr val="000000"/>
                </a:solidFill>
                <a:cs typeface="+mn-cs"/>
              </a:rPr>
              <a:t> </a:t>
            </a:r>
          </a:p>
        </p:txBody>
      </p:sp>
      <p:sp>
        <p:nvSpPr>
          <p:cNvPr id="1027" name="Rectangle 4"/>
          <p:cNvSpPr>
            <a:spLocks noGrp="1" noChangeArrowheads="1"/>
          </p:cNvSpPr>
          <p:nvPr>
            <p:ph type="body" idx="1"/>
          </p:nvPr>
        </p:nvSpPr>
        <p:spPr bwMode="auto">
          <a:xfrm>
            <a:off x="134938" y="1298575"/>
            <a:ext cx="9526587"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a:t>Click to edit Master text styles</a:t>
            </a:r>
          </a:p>
          <a:p>
            <a:pPr lvl="1"/>
            <a:r>
              <a:rPr lang="en-US" altLang="ru-RU"/>
              <a:t>Second level</a:t>
            </a:r>
          </a:p>
          <a:p>
            <a:pPr lvl="2"/>
            <a:r>
              <a:rPr lang="en-US" altLang="ru-RU"/>
              <a:t>Third level</a:t>
            </a:r>
          </a:p>
          <a:p>
            <a:pPr lvl="3"/>
            <a:r>
              <a:rPr lang="en-US" altLang="ru-RU"/>
              <a:t>Fourth level</a:t>
            </a:r>
          </a:p>
          <a:p>
            <a:pPr lvl="4"/>
            <a:r>
              <a:rPr lang="en-US" altLang="ru-RU"/>
              <a:t>Fifth level</a:t>
            </a:r>
          </a:p>
        </p:txBody>
      </p:sp>
      <p:grpSp>
        <p:nvGrpSpPr>
          <p:cNvPr id="1028" name="McK Slide Elements"/>
          <p:cNvGrpSpPr>
            <a:grpSpLocks/>
          </p:cNvGrpSpPr>
          <p:nvPr/>
        </p:nvGrpSpPr>
        <p:grpSpPr bwMode="auto">
          <a:xfrm>
            <a:off x="134938" y="542925"/>
            <a:ext cx="9526587" cy="6288088"/>
            <a:chOff x="77" y="335"/>
            <a:chExt cx="5429" cy="3882"/>
          </a:xfrm>
        </p:grpSpPr>
        <p:sp>
          <p:nvSpPr>
            <p:cNvPr id="2" name="McK Measure" hidden="1"/>
            <p:cNvSpPr txBox="1">
              <a:spLocks noChangeArrowheads="1"/>
            </p:cNvSpPr>
            <p:nvPr userDrawn="1"/>
          </p:nvSpPr>
          <p:spPr bwMode="auto">
            <a:xfrm>
              <a:off x="77" y="335"/>
              <a:ext cx="5429" cy="152"/>
            </a:xfrm>
            <a:prstGeom prst="rect">
              <a:avLst/>
            </a:prstGeom>
            <a:noFill/>
            <a:ln>
              <a:noFill/>
            </a:ln>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600">
                  <a:solidFill>
                    <a:srgbClr val="000000"/>
                  </a:solidFill>
                </a:rPr>
                <a:t>Unit of measure</a:t>
              </a:r>
            </a:p>
          </p:txBody>
        </p:sp>
        <p:sp>
          <p:nvSpPr>
            <p:cNvPr id="1035" name="McK Footnote" hidden="1"/>
            <p:cNvSpPr txBox="1">
              <a:spLocks noChangeArrowheads="1"/>
            </p:cNvSpPr>
            <p:nvPr userDrawn="1"/>
          </p:nvSpPr>
          <p:spPr bwMode="auto">
            <a:xfrm>
              <a:off x="79" y="3966"/>
              <a:ext cx="5145" cy="251"/>
            </a:xfrm>
            <a:prstGeom prst="rect">
              <a:avLst/>
            </a:prstGeom>
            <a:noFill/>
            <a:ln>
              <a:noFill/>
            </a:ln>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200">
                  <a:solidFill>
                    <a:srgbClr val="000000"/>
                  </a:solidFill>
                </a:rPr>
                <a:t>	*	Footnote</a:t>
              </a:r>
            </a:p>
            <a:p>
              <a:pPr>
                <a:spcBef>
                  <a:spcPct val="20000"/>
                </a:spcBef>
                <a:defRPr/>
              </a:pPr>
              <a:r>
                <a:rPr kumimoji="0" lang="en-US" sz="1200">
                  <a:solidFill>
                    <a:srgbClr val="000000"/>
                  </a:solidFill>
                </a:rPr>
                <a:t>Source:		Source</a:t>
              </a:r>
            </a:p>
          </p:txBody>
        </p:sp>
      </p:grpSp>
      <p:sp>
        <p:nvSpPr>
          <p:cNvPr id="1029" name="Working Draft" hidden="1"/>
          <p:cNvSpPr txBox="1">
            <a:spLocks noChangeArrowheads="1"/>
          </p:cNvSpPr>
          <p:nvPr/>
        </p:nvSpPr>
        <p:spPr bwMode="auto">
          <a:xfrm rot="5400000">
            <a:off x="8941594" y="2791619"/>
            <a:ext cx="1773237" cy="92075"/>
          </a:xfrm>
          <a:prstGeom prst="rect">
            <a:avLst/>
          </a:prstGeom>
          <a:noFill/>
          <a:ln>
            <a:noFill/>
          </a:ln>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a:solidFill>
                  <a:srgbClr val="000000"/>
                </a:solidFill>
              </a:rPr>
              <a:t>Working Draft - Last Modified 5/18/2006 3:33:57 PM</a:t>
            </a:r>
          </a:p>
        </p:txBody>
      </p:sp>
      <p:sp>
        <p:nvSpPr>
          <p:cNvPr id="1030" name="Printed" hidden="1"/>
          <p:cNvSpPr txBox="1">
            <a:spLocks noChangeArrowheads="1"/>
          </p:cNvSpPr>
          <p:nvPr/>
        </p:nvSpPr>
        <p:spPr bwMode="auto">
          <a:xfrm rot="5400000">
            <a:off x="9315450" y="4330700"/>
            <a:ext cx="1025525" cy="92075"/>
          </a:xfrm>
          <a:prstGeom prst="rect">
            <a:avLst/>
          </a:prstGeom>
          <a:noFill/>
          <a:ln>
            <a:noFill/>
          </a:ln>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a:solidFill>
                  <a:srgbClr val="000000"/>
                </a:solidFill>
              </a:rPr>
              <a:t>Printed 5/18/2006 3:13:26 PM</a:t>
            </a:r>
          </a:p>
        </p:txBody>
      </p:sp>
      <p:sp>
        <p:nvSpPr>
          <p:cNvPr id="50183" name="Rectangle 1027"/>
          <p:cNvSpPr>
            <a:spLocks noChangeArrowheads="1"/>
          </p:cNvSpPr>
          <p:nvPr userDrawn="1">
            <p:custDataLst>
              <p:tags r:id="rId6"/>
            </p:custDataLst>
          </p:nvPr>
        </p:nvSpPr>
        <p:spPr bwMode="auto">
          <a:xfrm rot="5400000">
            <a:off x="4852988" y="-4852988"/>
            <a:ext cx="204788" cy="9910763"/>
          </a:xfrm>
          <a:prstGeom prst="rect">
            <a:avLst/>
          </a:prstGeom>
          <a:gradFill rotWithShape="1">
            <a:gsLst>
              <a:gs pos="0">
                <a:srgbClr val="004E8E"/>
              </a:gs>
              <a:gs pos="100000">
                <a:srgbClr val="FFFFFF"/>
              </a:gs>
            </a:gsLst>
            <a:lin ang="0" scaled="1"/>
          </a:gra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032" name="Rectangle 3"/>
          <p:cNvSpPr>
            <a:spLocks noGrp="1" noChangeArrowheads="1"/>
          </p:cNvSpPr>
          <p:nvPr>
            <p:ph type="title"/>
          </p:nvPr>
        </p:nvSpPr>
        <p:spPr bwMode="auto">
          <a:xfrm>
            <a:off x="131763" y="263525"/>
            <a:ext cx="9240837" cy="2921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a:t>Click to edit Master title style</a:t>
            </a:r>
          </a:p>
        </p:txBody>
      </p:sp>
      <p:sp>
        <p:nvSpPr>
          <p:cNvPr id="643074" name="pg num"/>
          <p:cNvSpPr>
            <a:spLocks noGrp="1" noChangeArrowheads="1"/>
          </p:cNvSpPr>
          <p:nvPr>
            <p:ph type="sldNum" sz="quarter" idx="4"/>
          </p:nvPr>
        </p:nvSpPr>
        <p:spPr bwMode="auto">
          <a:xfrm>
            <a:off x="7594600" y="6643688"/>
            <a:ext cx="20637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14195" eaLnBrk="1" hangingPunct="1">
              <a:defRPr sz="1200">
                <a:solidFill>
                  <a:srgbClr val="000000"/>
                </a:solidFill>
                <a:latin typeface="+mn-lt"/>
                <a:ea typeface="ＭＳ Ｐゴシック" panose="020B0600070205080204" pitchFamily="34" charset="-128"/>
                <a:cs typeface="+mn-cs"/>
              </a:defRPr>
            </a:lvl1pPr>
          </a:lstStyle>
          <a:p>
            <a:pPr>
              <a:defRPr/>
            </a:pPr>
            <a:fld id="{D2B40F79-34F6-46D5-B575-A8BDB4605F7D}" type="slidenum">
              <a:rPr lang="en-US" altLang="ru-RU"/>
              <a:pPr>
                <a:defRPr/>
              </a:pPr>
              <a:t>‹#›</a:t>
            </a:fld>
            <a:endParaRPr lang="en-US" altLang="ru-RU"/>
          </a:p>
        </p:txBody>
      </p:sp>
      <p:pic>
        <p:nvPicPr>
          <p:cNvPr id="1034" name="Picture 11" descr="ЩИТ МО.png"/>
          <p:cNvPicPr>
            <a:picLocks noChangeAspect="1"/>
          </p:cNvPicPr>
          <p:nvPr userDrawn="1"/>
        </p:nvPicPr>
        <p:blipFill>
          <a:blip r:embed="rId7" cstate="print"/>
          <a:srcRect/>
          <a:stretch>
            <a:fillRect/>
          </a:stretch>
        </p:blipFill>
        <p:spPr bwMode="auto">
          <a:xfrm>
            <a:off x="9361488" y="155575"/>
            <a:ext cx="4826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ftr="0" dt="0"/>
  <p:txStyles>
    <p:titleStyle>
      <a:lvl1pPr algn="l" defTabSz="912813" rtl="0" eaLnBrk="0" fontAlgn="base" hangingPunct="0">
        <a:spcBef>
          <a:spcPct val="0"/>
        </a:spcBef>
        <a:spcAft>
          <a:spcPct val="0"/>
        </a:spcAft>
        <a:defRPr sz="1900" b="1">
          <a:solidFill>
            <a:schemeClr val="tx2"/>
          </a:solidFill>
          <a:latin typeface="+mj-lt"/>
          <a:ea typeface="Arial" charset="0"/>
          <a:cs typeface="+mj-cs"/>
        </a:defRPr>
      </a:lvl1pPr>
      <a:lvl2pPr algn="l" defTabSz="912813"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912813"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912813"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912813" rtl="0" eaLnBrk="0" fontAlgn="base" hangingPunct="0">
        <a:spcBef>
          <a:spcPct val="0"/>
        </a:spcBef>
        <a:spcAft>
          <a:spcPct val="0"/>
        </a:spcAft>
        <a:defRPr sz="1900" b="1">
          <a:solidFill>
            <a:schemeClr val="tx2"/>
          </a:solidFill>
          <a:latin typeface="Arial" charset="0"/>
          <a:ea typeface="Arial" charset="0"/>
          <a:cs typeface="Arial" charset="0"/>
        </a:defRPr>
      </a:lvl5pPr>
      <a:lvl6pPr marL="466376" algn="l" defTabSz="913321" rtl="0" fontAlgn="base">
        <a:spcBef>
          <a:spcPct val="0"/>
        </a:spcBef>
        <a:spcAft>
          <a:spcPct val="0"/>
        </a:spcAft>
        <a:defRPr sz="1900" b="1">
          <a:solidFill>
            <a:schemeClr val="tx2"/>
          </a:solidFill>
          <a:latin typeface="Arial" charset="0"/>
          <a:cs typeface="Arial" charset="0"/>
        </a:defRPr>
      </a:lvl6pPr>
      <a:lvl7pPr marL="932753" algn="l" defTabSz="913321" rtl="0" fontAlgn="base">
        <a:spcBef>
          <a:spcPct val="0"/>
        </a:spcBef>
        <a:spcAft>
          <a:spcPct val="0"/>
        </a:spcAft>
        <a:defRPr sz="1900" b="1">
          <a:solidFill>
            <a:schemeClr val="tx2"/>
          </a:solidFill>
          <a:latin typeface="Arial" charset="0"/>
          <a:cs typeface="Arial" charset="0"/>
        </a:defRPr>
      </a:lvl7pPr>
      <a:lvl8pPr marL="1399129" algn="l" defTabSz="913321" rtl="0" fontAlgn="base">
        <a:spcBef>
          <a:spcPct val="0"/>
        </a:spcBef>
        <a:spcAft>
          <a:spcPct val="0"/>
        </a:spcAft>
        <a:defRPr sz="1900" b="1">
          <a:solidFill>
            <a:schemeClr val="tx2"/>
          </a:solidFill>
          <a:latin typeface="Arial" charset="0"/>
          <a:cs typeface="Arial" charset="0"/>
        </a:defRPr>
      </a:lvl8pPr>
      <a:lvl9pPr marL="1865507" algn="l" defTabSz="913321" rtl="0" fontAlgn="base">
        <a:spcBef>
          <a:spcPct val="0"/>
        </a:spcBef>
        <a:spcAft>
          <a:spcPct val="0"/>
        </a:spcAft>
        <a:defRPr sz="1900" b="1">
          <a:solidFill>
            <a:schemeClr val="tx2"/>
          </a:solidFill>
          <a:latin typeface="Arial" charset="0"/>
          <a:cs typeface="Arial" charset="0"/>
        </a:defRPr>
      </a:lvl9pPr>
    </p:titleStyle>
    <p:bodyStyle>
      <a:lvl1pPr marL="349250" indent="-349250" algn="l" defTabSz="912813"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6050" indent="-144463" algn="l" defTabSz="912813"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300038" indent="-150813" algn="l" defTabSz="912813" rtl="0" eaLnBrk="0" fontAlgn="base" hangingPunct="0">
        <a:spcBef>
          <a:spcPct val="0"/>
        </a:spcBef>
        <a:spcAft>
          <a:spcPct val="0"/>
        </a:spcAft>
        <a:buChar char="–"/>
        <a:defRPr kumimoji="1" sz="1600">
          <a:solidFill>
            <a:schemeClr val="tx1"/>
          </a:solidFill>
          <a:latin typeface="+mn-lt"/>
          <a:ea typeface="Arial" charset="0"/>
          <a:cs typeface="+mn-cs"/>
        </a:defRPr>
      </a:lvl3pPr>
      <a:lvl4pPr marL="439738" indent="-136525" algn="l" defTabSz="912813"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93725" indent="-150813" algn="l" defTabSz="912813"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60683" indent="-152220" algn="l" defTabSz="913321" rtl="0" fontAlgn="base">
        <a:spcBef>
          <a:spcPct val="0"/>
        </a:spcBef>
        <a:spcAft>
          <a:spcPct val="0"/>
        </a:spcAft>
        <a:buSzPct val="75000"/>
        <a:buChar char="–"/>
        <a:defRPr sz="1600">
          <a:solidFill>
            <a:schemeClr val="tx1"/>
          </a:solidFill>
          <a:latin typeface="+mn-lt"/>
          <a:cs typeface="+mn-cs"/>
        </a:defRPr>
      </a:lvl6pPr>
      <a:lvl7pPr marL="1527058" indent="-152220" algn="l" defTabSz="913321" rtl="0" fontAlgn="base">
        <a:spcBef>
          <a:spcPct val="0"/>
        </a:spcBef>
        <a:spcAft>
          <a:spcPct val="0"/>
        </a:spcAft>
        <a:buSzPct val="75000"/>
        <a:buChar char="–"/>
        <a:defRPr sz="1600">
          <a:solidFill>
            <a:schemeClr val="tx1"/>
          </a:solidFill>
          <a:latin typeface="+mn-lt"/>
          <a:cs typeface="+mn-cs"/>
        </a:defRPr>
      </a:lvl7pPr>
      <a:lvl8pPr marL="1993437" indent="-152220" algn="l" defTabSz="913321" rtl="0" fontAlgn="base">
        <a:spcBef>
          <a:spcPct val="0"/>
        </a:spcBef>
        <a:spcAft>
          <a:spcPct val="0"/>
        </a:spcAft>
        <a:buSzPct val="75000"/>
        <a:buChar char="–"/>
        <a:defRPr sz="1600">
          <a:solidFill>
            <a:schemeClr val="tx1"/>
          </a:solidFill>
          <a:latin typeface="+mn-lt"/>
          <a:cs typeface="+mn-cs"/>
        </a:defRPr>
      </a:lvl8pPr>
      <a:lvl9pPr marL="2459813" indent="-152220" algn="l" defTabSz="913321"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32753" rtl="0" eaLnBrk="1" latinLnBrk="0" hangingPunct="1">
        <a:defRPr sz="1900" kern="1200">
          <a:solidFill>
            <a:schemeClr val="tx1"/>
          </a:solidFill>
          <a:latin typeface="+mn-lt"/>
          <a:ea typeface="+mn-ea"/>
          <a:cs typeface="+mn-cs"/>
        </a:defRPr>
      </a:lvl1pPr>
      <a:lvl2pPr marL="466376" algn="l" defTabSz="932753" rtl="0" eaLnBrk="1" latinLnBrk="0" hangingPunct="1">
        <a:defRPr sz="1900" kern="1200">
          <a:solidFill>
            <a:schemeClr val="tx1"/>
          </a:solidFill>
          <a:latin typeface="+mn-lt"/>
          <a:ea typeface="+mn-ea"/>
          <a:cs typeface="+mn-cs"/>
        </a:defRPr>
      </a:lvl2pPr>
      <a:lvl3pPr marL="932753" algn="l" defTabSz="932753" rtl="0" eaLnBrk="1" latinLnBrk="0" hangingPunct="1">
        <a:defRPr sz="1900" kern="1200">
          <a:solidFill>
            <a:schemeClr val="tx1"/>
          </a:solidFill>
          <a:latin typeface="+mn-lt"/>
          <a:ea typeface="+mn-ea"/>
          <a:cs typeface="+mn-cs"/>
        </a:defRPr>
      </a:lvl3pPr>
      <a:lvl4pPr marL="1399129" algn="l" defTabSz="932753" rtl="0" eaLnBrk="1" latinLnBrk="0" hangingPunct="1">
        <a:defRPr sz="1900" kern="1200">
          <a:solidFill>
            <a:schemeClr val="tx1"/>
          </a:solidFill>
          <a:latin typeface="+mn-lt"/>
          <a:ea typeface="+mn-ea"/>
          <a:cs typeface="+mn-cs"/>
        </a:defRPr>
      </a:lvl4pPr>
      <a:lvl5pPr marL="1865507" algn="l" defTabSz="932753" rtl="0" eaLnBrk="1" latinLnBrk="0" hangingPunct="1">
        <a:defRPr sz="1900" kern="1200">
          <a:solidFill>
            <a:schemeClr val="tx1"/>
          </a:solidFill>
          <a:latin typeface="+mn-lt"/>
          <a:ea typeface="+mn-ea"/>
          <a:cs typeface="+mn-cs"/>
        </a:defRPr>
      </a:lvl5pPr>
      <a:lvl6pPr marL="2331882" algn="l" defTabSz="932753" rtl="0" eaLnBrk="1" latinLnBrk="0" hangingPunct="1">
        <a:defRPr sz="1900" kern="1200">
          <a:solidFill>
            <a:schemeClr val="tx1"/>
          </a:solidFill>
          <a:latin typeface="+mn-lt"/>
          <a:ea typeface="+mn-ea"/>
          <a:cs typeface="+mn-cs"/>
        </a:defRPr>
      </a:lvl6pPr>
      <a:lvl7pPr marL="2798258" algn="l" defTabSz="932753" rtl="0" eaLnBrk="1" latinLnBrk="0" hangingPunct="1">
        <a:defRPr sz="1900" kern="1200">
          <a:solidFill>
            <a:schemeClr val="tx1"/>
          </a:solidFill>
          <a:latin typeface="+mn-lt"/>
          <a:ea typeface="+mn-ea"/>
          <a:cs typeface="+mn-cs"/>
        </a:defRPr>
      </a:lvl7pPr>
      <a:lvl8pPr marL="3264635" algn="l" defTabSz="932753" rtl="0" eaLnBrk="1" latinLnBrk="0" hangingPunct="1">
        <a:defRPr sz="1900" kern="1200">
          <a:solidFill>
            <a:schemeClr val="tx1"/>
          </a:solidFill>
          <a:latin typeface="+mn-lt"/>
          <a:ea typeface="+mn-ea"/>
          <a:cs typeface="+mn-cs"/>
        </a:defRPr>
      </a:lvl8pPr>
      <a:lvl9pPr marL="3731011" algn="l" defTabSz="93275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3.xml"/><Relationship Id="rId6" Type="http://schemas.openxmlformats.org/officeDocument/2006/relationships/hyperlink" Target="http://www.freepik.com/free-icon/increasing-stocks-graphic-of-bars_729852.htm" TargetMode="External"/><Relationship Id="rId5" Type="http://schemas.microsoft.com/office/2007/relationships/hdphoto" Target="../media/hdphoto1.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mofmicro.ru/" TargetMode="External"/><Relationship Id="rId1" Type="http://schemas.openxmlformats.org/officeDocument/2006/relationships/slideLayout" Target="../slideLayouts/slideLayout3.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8" name="Прямоугольник 7">
            <a:extLst>
              <a:ext uri="{FF2B5EF4-FFF2-40B4-BE49-F238E27FC236}">
                <a16:creationId xmlns:a16="http://schemas.microsoft.com/office/drawing/2014/main" xmlns="" id="{4AAEE084-3949-423E-B0B0-C6804FBC912C}"/>
              </a:ext>
            </a:extLst>
          </p:cNvPr>
          <p:cNvSpPr/>
          <p:nvPr/>
        </p:nvSpPr>
        <p:spPr>
          <a:xfrm>
            <a:off x="155289" y="822786"/>
            <a:ext cx="9590899"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b="1" dirty="0">
                <a:solidFill>
                  <a:prstClr val="black"/>
                </a:solidFill>
                <a:latin typeface="Century Gothic" panose="020B0502020202020204" pitchFamily="34" charset="0"/>
              </a:rPr>
              <a:t>Процентные ставки по займам, действующие с 09 сентября</a:t>
            </a:r>
            <a:r>
              <a:rPr kumimoji="0" lang="ru-RU"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2019 года </a:t>
            </a:r>
          </a:p>
        </p:txBody>
      </p:sp>
      <p:graphicFrame>
        <p:nvGraphicFramePr>
          <p:cNvPr id="10" name="Таблица 9">
            <a:extLst>
              <a:ext uri="{FF2B5EF4-FFF2-40B4-BE49-F238E27FC236}">
                <a16:creationId xmlns:a16="http://schemas.microsoft.com/office/drawing/2014/main" xmlns="" id="{B7B8371A-6138-4D53-990E-454DC870490C}"/>
              </a:ext>
            </a:extLst>
          </p:cNvPr>
          <p:cNvGraphicFramePr>
            <a:graphicFrameLocks noGrp="1"/>
          </p:cNvGraphicFramePr>
          <p:nvPr>
            <p:extLst>
              <p:ext uri="{D42A27DB-BD31-4B8C-83A1-F6EECF244321}">
                <p14:modId xmlns:p14="http://schemas.microsoft.com/office/powerpoint/2010/main" val="630578456"/>
              </p:ext>
            </p:extLst>
          </p:nvPr>
        </p:nvGraphicFramePr>
        <p:xfrm>
          <a:off x="427226" y="1231811"/>
          <a:ext cx="9047023" cy="5320206"/>
        </p:xfrm>
        <a:graphic>
          <a:graphicData uri="http://schemas.openxmlformats.org/drawingml/2006/table">
            <a:tbl>
              <a:tblPr firstRow="1">
                <a:tableStyleId>{C083E6E3-FA7D-4D7B-A595-EF9225AFEA82}</a:tableStyleId>
              </a:tblPr>
              <a:tblGrid>
                <a:gridCol w="342175">
                  <a:extLst>
                    <a:ext uri="{9D8B030D-6E8A-4147-A177-3AD203B41FA5}">
                      <a16:colId xmlns:a16="http://schemas.microsoft.com/office/drawing/2014/main" xmlns="" val="814462805"/>
                    </a:ext>
                  </a:extLst>
                </a:gridCol>
                <a:gridCol w="1125691">
                  <a:extLst>
                    <a:ext uri="{9D8B030D-6E8A-4147-A177-3AD203B41FA5}">
                      <a16:colId xmlns:a16="http://schemas.microsoft.com/office/drawing/2014/main" xmlns="" val="2068135918"/>
                    </a:ext>
                  </a:extLst>
                </a:gridCol>
                <a:gridCol w="7579157">
                  <a:extLst>
                    <a:ext uri="{9D8B030D-6E8A-4147-A177-3AD203B41FA5}">
                      <a16:colId xmlns:a16="http://schemas.microsoft.com/office/drawing/2014/main" xmlns="" val="3252443004"/>
                    </a:ext>
                  </a:extLst>
                </a:gridCol>
              </a:tblGrid>
              <a:tr h="395898">
                <a:tc>
                  <a:txBody>
                    <a:bodyPr/>
                    <a:lstStyle/>
                    <a:p>
                      <a:pPr algn="ctr"/>
                      <a:endParaRPr lang="ru-RU" sz="1400" b="0" dirty="0">
                        <a:latin typeface="Century Gothic" panose="020B0502020202020204" pitchFamily="34" charset="0"/>
                      </a:endParaRPr>
                    </a:p>
                  </a:txBody>
                  <a:tcP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ru-RU" sz="1400" b="0" dirty="0">
                        <a:latin typeface="Century Gothic" panose="020B0502020202020204" pitchFamily="34" charset="0"/>
                      </a:endParaRPr>
                    </a:p>
                  </a:txBody>
                  <a:tcP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b="0" dirty="0">
                          <a:latin typeface="Century Gothic" panose="020B0502020202020204" pitchFamily="34" charset="0"/>
                        </a:rPr>
                        <a:t>Категория субъекта МСП</a:t>
                      </a:r>
                    </a:p>
                  </a:txBody>
                  <a:tcP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376722012"/>
                  </a:ext>
                </a:extLst>
              </a:tr>
              <a:tr h="2276779">
                <a:tc>
                  <a:txBody>
                    <a:bodyPr/>
                    <a:lstStyle/>
                    <a:p>
                      <a:pPr algn="ctr"/>
                      <a:r>
                        <a:rPr lang="ru-RU" sz="1400" dirty="0">
                          <a:latin typeface="Century Gothic" panose="020B0502020202020204" pitchFamily="34" charset="0"/>
                        </a:rPr>
                        <a:t>1</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latin typeface="Century Gothic" panose="020B0502020202020204" pitchFamily="34" charset="0"/>
                        </a:rPr>
                        <a:t>7,0%</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a:latin typeface="Century Gothic" panose="020B0502020202020204" pitchFamily="34" charset="0"/>
                        </a:rPr>
                        <a:t>резиденты особых экономических зон Московской области </a:t>
                      </a:r>
                    </a:p>
                    <a:p>
                      <a:pPr marL="285750" indent="-285750">
                        <a:buFont typeface="Arial" panose="020B0604020202020204" pitchFamily="34" charset="0"/>
                        <a:buChar char="•"/>
                      </a:pPr>
                      <a:r>
                        <a:rPr lang="ru-RU" sz="1400" dirty="0">
                          <a:latin typeface="Century Gothic" panose="020B0502020202020204" pitchFamily="34" charset="0"/>
                        </a:rPr>
                        <a:t>(«Дубна», «Ступино-квадрат», «Исток»), </a:t>
                      </a:r>
                    </a:p>
                    <a:p>
                      <a:pPr marL="285750" indent="-285750">
                        <a:buFont typeface="Arial" panose="020B0604020202020204" pitchFamily="34" charset="0"/>
                        <a:buChar char="•"/>
                      </a:pPr>
                      <a:r>
                        <a:rPr lang="ru-RU" sz="1400" dirty="0">
                          <a:latin typeface="Century Gothic" panose="020B0502020202020204" pitchFamily="34" charset="0"/>
                        </a:rPr>
                        <a:t>резиденты промышленных (индустриальных) парков, агропромышленных и технопарков, бизнес-инкубаторов, </a:t>
                      </a:r>
                    </a:p>
                    <a:p>
                      <a:pPr marL="285750" indent="-285750">
                        <a:buFont typeface="Arial" panose="020B0604020202020204" pitchFamily="34" charset="0"/>
                        <a:buChar char="•"/>
                      </a:pPr>
                      <a:r>
                        <a:rPr lang="ru-RU" sz="1400" dirty="0">
                          <a:latin typeface="Century Gothic" panose="020B0502020202020204" pitchFamily="34" charset="0"/>
                        </a:rPr>
                        <a:t>экспортёры, </a:t>
                      </a:r>
                    </a:p>
                    <a:p>
                      <a:pPr marL="285750" indent="-285750">
                        <a:buFont typeface="Arial" panose="020B0604020202020204" pitchFamily="34" charset="0"/>
                        <a:buChar char="•"/>
                      </a:pPr>
                      <a:r>
                        <a:rPr lang="ru-RU" sz="1400" dirty="0">
                          <a:latin typeface="Century Gothic" panose="020B0502020202020204" pitchFamily="34" charset="0"/>
                        </a:rPr>
                        <a:t>женщины-предприниматели, </a:t>
                      </a:r>
                    </a:p>
                    <a:p>
                      <a:pPr marL="285750" indent="-285750">
                        <a:buFont typeface="Arial" panose="020B0604020202020204" pitchFamily="34" charset="0"/>
                        <a:buChar char="•"/>
                      </a:pPr>
                      <a:r>
                        <a:rPr lang="ru-RU" sz="1400" dirty="0">
                          <a:latin typeface="Century Gothic" panose="020B0502020202020204" pitchFamily="34" charset="0"/>
                        </a:rPr>
                        <a:t>сельскохозяйственные кооперативы, </a:t>
                      </a:r>
                    </a:p>
                    <a:p>
                      <a:pPr marL="285750" indent="-285750">
                        <a:buFont typeface="Arial" panose="020B0604020202020204" pitchFamily="34" charset="0"/>
                        <a:buChar char="•"/>
                      </a:pPr>
                      <a:r>
                        <a:rPr lang="ru-RU" sz="1400" dirty="0">
                          <a:latin typeface="Century Gothic" panose="020B0502020202020204" pitchFamily="34" charset="0"/>
                        </a:rPr>
                        <a:t>субъекты социального предпринимательства, </a:t>
                      </a:r>
                    </a:p>
                    <a:p>
                      <a:pPr marL="285750" indent="-285750">
                        <a:buFont typeface="Arial" panose="020B0604020202020204" pitchFamily="34" charset="0"/>
                        <a:buChar char="•"/>
                      </a:pPr>
                      <a:r>
                        <a:rPr lang="ru-RU" sz="1400" dirty="0">
                          <a:latin typeface="Century Gothic" panose="020B0502020202020204" pitchFamily="34" charset="0"/>
                        </a:rPr>
                        <a:t>проекты в сферах туризма, экологии или спорта, </a:t>
                      </a:r>
                    </a:p>
                    <a:p>
                      <a:pPr marL="285750" indent="-285750">
                        <a:buFont typeface="Arial" panose="020B0604020202020204" pitchFamily="34" charset="0"/>
                        <a:buChar char="•"/>
                      </a:pPr>
                      <a:r>
                        <a:rPr lang="ru-RU" sz="1400" dirty="0">
                          <a:latin typeface="Century Gothic" panose="020B0502020202020204" pitchFamily="34" charset="0"/>
                        </a:rPr>
                        <a:t>предприятия, созданные лицами старше 45 лет, в первый год создания.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30405071"/>
                  </a:ext>
                </a:extLst>
              </a:tr>
              <a:tr h="884115">
                <a:tc>
                  <a:txBody>
                    <a:bodyPr/>
                    <a:lstStyle/>
                    <a:p>
                      <a:pPr algn="ctr"/>
                      <a:r>
                        <a:rPr lang="ru-RU" sz="1400" dirty="0">
                          <a:latin typeface="Century Gothic" panose="020B0502020202020204" pitchFamily="34" charset="0"/>
                        </a:rPr>
                        <a:t>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latin typeface="Century Gothic" panose="020B0502020202020204" pitchFamily="34" charset="0"/>
                        </a:rPr>
                        <a:t>9,45%</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Виды деятельности: сельское хозяйство, обрабатывающие производства, гостиницы, научные исследования и разработки, образование, деятельность в области здравоохранения;</a:t>
                      </a:r>
                    </a:p>
                    <a:p>
                      <a:r>
                        <a:rPr lang="ru-RU" sz="1400" dirty="0">
                          <a:latin typeface="Century Gothic" panose="020B0502020202020204" pitchFamily="34" charset="0"/>
                        </a:rPr>
                        <a:t>а также относящиеся к 1 группе, но не имеющие достаточного залогового обеспечения.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14330261"/>
                  </a:ext>
                </a:extLst>
              </a:tr>
              <a:tr h="605174">
                <a:tc>
                  <a:txBody>
                    <a:bodyPr/>
                    <a:lstStyle/>
                    <a:p>
                      <a:pPr algn="ctr"/>
                      <a:r>
                        <a:rPr lang="ru-RU" sz="1400" dirty="0">
                          <a:latin typeface="Century Gothic" panose="020B0502020202020204" pitchFamily="34" charset="0"/>
                        </a:rPr>
                        <a:t>3</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latin typeface="Century Gothic" panose="020B0502020202020204" pitchFamily="34" charset="0"/>
                        </a:rPr>
                        <a:t>11,9%</a:t>
                      </a:r>
                    </a:p>
                    <a:p>
                      <a:pPr algn="ctr"/>
                      <a:r>
                        <a:rPr lang="ru-RU" sz="1400" dirty="0">
                          <a:latin typeface="Century Gothic" panose="020B0502020202020204" pitchFamily="34" charset="0"/>
                        </a:rPr>
                        <a:t>(14,0%)</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Прочие виды деятельности</a:t>
                      </a:r>
                    </a:p>
                    <a:p>
                      <a:r>
                        <a:rPr lang="ru-RU" sz="1400" dirty="0">
                          <a:latin typeface="Century Gothic" panose="020B0502020202020204" pitchFamily="34" charset="0"/>
                        </a:rPr>
                        <a:t>(в случае отсутствия достаточного залогового обеспечения)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337860714"/>
                  </a:ext>
                </a:extLst>
              </a:tr>
              <a:tr h="884115">
                <a:tc>
                  <a:txBody>
                    <a:bodyPr/>
                    <a:lstStyle/>
                    <a:p>
                      <a:pPr algn="ctr"/>
                      <a:r>
                        <a:rPr lang="ru-RU" sz="1400" dirty="0">
                          <a:latin typeface="Century Gothic" panose="020B0502020202020204" pitchFamily="34" charset="0"/>
                        </a:rPr>
                        <a:t>4</a:t>
                      </a:r>
                    </a:p>
                  </a:txBody>
                  <a:tcP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ru-RU" sz="1400" dirty="0">
                          <a:latin typeface="Century Gothic" panose="020B0502020202020204" pitchFamily="34" charset="0"/>
                        </a:rPr>
                        <a:t>10,5%</a:t>
                      </a:r>
                    </a:p>
                  </a:txBody>
                  <a:tcP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ru-RU" sz="1400" dirty="0">
                          <a:latin typeface="Century Gothic" panose="020B0502020202020204" pitchFamily="34" charset="0"/>
                        </a:rPr>
                        <a:t>«Начни своё дело» – беззалоговые займы для начинающих (работающих не более 1 года) предпринимателей, относящихся к 1 или 2 группе. </a:t>
                      </a:r>
                    </a:p>
                    <a:p>
                      <a:r>
                        <a:rPr lang="ru-RU" sz="1400" dirty="0">
                          <a:latin typeface="Century Gothic" panose="020B0502020202020204" pitchFamily="34" charset="0"/>
                        </a:rPr>
                        <a:t>Сумма до 500 тыс. рублей, срок до 3 лет.</a:t>
                      </a:r>
                    </a:p>
                  </a:txBody>
                  <a:tcP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357009042"/>
                  </a:ext>
                </a:extLst>
              </a:tr>
            </a:tbl>
          </a:graphicData>
        </a:graphic>
      </p:graphicFrame>
    </p:spTree>
    <p:extLst>
      <p:ext uri="{BB962C8B-B14F-4D97-AF65-F5344CB8AC3E}">
        <p14:creationId xmlns:p14="http://schemas.microsoft.com/office/powerpoint/2010/main" val="1691707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Таблица 11">
            <a:extLst>
              <a:ext uri="{FF2B5EF4-FFF2-40B4-BE49-F238E27FC236}">
                <a16:creationId xmlns:a16="http://schemas.microsoft.com/office/drawing/2014/main" xmlns="" id="{22E803DF-481F-4940-9A42-6C6AFB544549}"/>
              </a:ext>
            </a:extLst>
          </p:cNvPr>
          <p:cNvGraphicFramePr>
            <a:graphicFrameLocks noGrp="1"/>
          </p:cNvGraphicFramePr>
          <p:nvPr>
            <p:extLst>
              <p:ext uri="{D42A27DB-BD31-4B8C-83A1-F6EECF244321}">
                <p14:modId xmlns:p14="http://schemas.microsoft.com/office/powerpoint/2010/main" val="2912581645"/>
              </p:ext>
            </p:extLst>
          </p:nvPr>
        </p:nvGraphicFramePr>
        <p:xfrm>
          <a:off x="429794" y="4541800"/>
          <a:ext cx="9076612" cy="2077906"/>
        </p:xfrm>
        <a:graphic>
          <a:graphicData uri="http://schemas.openxmlformats.org/drawingml/2006/table">
            <a:tbl>
              <a:tblPr bandRow="1">
                <a:tableStyleId>{2D5ABB26-0587-4C30-8999-92F81FD0307C}</a:tableStyleId>
              </a:tblPr>
              <a:tblGrid>
                <a:gridCol w="2231110">
                  <a:extLst>
                    <a:ext uri="{9D8B030D-6E8A-4147-A177-3AD203B41FA5}">
                      <a16:colId xmlns:a16="http://schemas.microsoft.com/office/drawing/2014/main" xmlns="" val="1769557677"/>
                    </a:ext>
                  </a:extLst>
                </a:gridCol>
                <a:gridCol w="1947672">
                  <a:extLst>
                    <a:ext uri="{9D8B030D-6E8A-4147-A177-3AD203B41FA5}">
                      <a16:colId xmlns:a16="http://schemas.microsoft.com/office/drawing/2014/main" xmlns="" val="4289887176"/>
                    </a:ext>
                  </a:extLst>
                </a:gridCol>
                <a:gridCol w="4897830">
                  <a:extLst>
                    <a:ext uri="{9D8B030D-6E8A-4147-A177-3AD203B41FA5}">
                      <a16:colId xmlns:a16="http://schemas.microsoft.com/office/drawing/2014/main" xmlns="" val="2897751755"/>
                    </a:ext>
                  </a:extLst>
                </a:gridCol>
              </a:tblGrid>
              <a:tr h="2077906">
                <a:tc>
                  <a:txBody>
                    <a:bodyPr/>
                    <a:lstStyle/>
                    <a:p>
                      <a:r>
                        <a:rPr lang="ru-RU" sz="1600" b="1" dirty="0">
                          <a:latin typeface="Century Gothic" panose="020B0502020202020204" pitchFamily="34" charset="0"/>
                        </a:rPr>
                        <a:t>«Начни своё дело»</a:t>
                      </a:r>
                    </a:p>
                    <a:p>
                      <a:endParaRPr lang="ru-RU" sz="1600" dirty="0">
                        <a:latin typeface="Century Gothic" panose="020B0502020202020204" pitchFamily="34" charset="0"/>
                      </a:endParaRPr>
                    </a:p>
                    <a:p>
                      <a:endParaRPr lang="ru-RU" sz="1600" dirty="0">
                        <a:latin typeface="Century Gothic" panose="020B0502020202020204" pitchFamily="34" charset="0"/>
                      </a:endParaRPr>
                    </a:p>
                    <a:p>
                      <a:endParaRPr lang="ru-RU" sz="1600" dirty="0">
                        <a:latin typeface="Century Gothic" panose="020B0502020202020204" pitchFamily="34" charset="0"/>
                      </a:endParaRPr>
                    </a:p>
                    <a:p>
                      <a:endParaRPr lang="ru-RU" sz="1600" dirty="0">
                        <a:latin typeface="Century Gothic" panose="020B0502020202020204" pitchFamily="34" charset="0"/>
                      </a:endParaRPr>
                    </a:p>
                    <a:p>
                      <a:endParaRPr lang="ru-RU" sz="1600" dirty="0">
                        <a:latin typeface="Century Gothic" panose="020B0502020202020204" pitchFamily="34" charset="0"/>
                      </a:endParaRPr>
                    </a:p>
                    <a:p>
                      <a:r>
                        <a:rPr lang="ru-RU" sz="1600" dirty="0">
                          <a:latin typeface="Century Gothic" panose="020B0502020202020204" pitchFamily="34" charset="0"/>
                        </a:rPr>
                        <a:t>«На приобретение онлайн-кассы»</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Сумма</a:t>
                      </a:r>
                    </a:p>
                    <a:p>
                      <a:r>
                        <a:rPr lang="ru-RU" sz="1400" dirty="0">
                          <a:latin typeface="Century Gothic" panose="020B0502020202020204" pitchFamily="34" charset="0"/>
                        </a:rPr>
                        <a:t>Срок</a:t>
                      </a:r>
                    </a:p>
                    <a:p>
                      <a:r>
                        <a:rPr lang="ru-RU" sz="1400" dirty="0">
                          <a:latin typeface="Century Gothic" panose="020B0502020202020204" pitchFamily="34" charset="0"/>
                        </a:rPr>
                        <a:t>% ставка</a:t>
                      </a:r>
                    </a:p>
                    <a:p>
                      <a:r>
                        <a:rPr lang="ru-RU" sz="1400" dirty="0">
                          <a:latin typeface="Century Gothic" panose="020B0502020202020204" pitchFamily="34" charset="0"/>
                        </a:rPr>
                        <a:t>Обеспечение</a:t>
                      </a:r>
                    </a:p>
                    <a:p>
                      <a:endParaRPr lang="ru-RU" sz="1400" dirty="0">
                        <a:latin typeface="Century Gothic" panose="020B0502020202020204" pitchFamily="34" charset="0"/>
                      </a:endParaRPr>
                    </a:p>
                    <a:p>
                      <a:r>
                        <a:rPr lang="ru-RU" sz="1400" dirty="0">
                          <a:latin typeface="Century Gothic" panose="020B0502020202020204" pitchFamily="34" charset="0"/>
                        </a:rPr>
                        <a:t>Срок деятельности</a:t>
                      </a:r>
                    </a:p>
                    <a:p>
                      <a:endParaRPr lang="ru-RU" sz="1400" dirty="0">
                        <a:latin typeface="Century Gothic" panose="020B0502020202020204" pitchFamily="34" charset="0"/>
                      </a:endParaRPr>
                    </a:p>
                    <a:p>
                      <a:r>
                        <a:rPr lang="ru-RU" sz="1400" dirty="0">
                          <a:latin typeface="Century Gothic" panose="020B0502020202020204" pitchFamily="34" charset="0"/>
                        </a:rPr>
                        <a:t>Сумма</a:t>
                      </a:r>
                    </a:p>
                    <a:p>
                      <a:r>
                        <a:rPr lang="ru-RU" sz="1400" dirty="0">
                          <a:latin typeface="Century Gothic" panose="020B0502020202020204" pitchFamily="34" charset="0"/>
                        </a:rPr>
                        <a:t>Срок</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от  50 000 до 500 000 руб.</a:t>
                      </a:r>
                    </a:p>
                    <a:p>
                      <a:r>
                        <a:rPr lang="ru-RU" sz="1400" dirty="0">
                          <a:latin typeface="Century Gothic" panose="020B0502020202020204" pitchFamily="34" charset="0"/>
                        </a:rPr>
                        <a:t>до 3 лет</a:t>
                      </a:r>
                    </a:p>
                    <a:p>
                      <a:r>
                        <a:rPr lang="ru-RU" sz="1400" dirty="0">
                          <a:latin typeface="Century Gothic" panose="020B0502020202020204" pitchFamily="34" charset="0"/>
                        </a:rPr>
                        <a:t>от </a:t>
                      </a:r>
                      <a:r>
                        <a:rPr lang="ru-RU" sz="1400" b="1" dirty="0">
                          <a:latin typeface="Century Gothic" panose="020B0502020202020204" pitchFamily="34" charset="0"/>
                        </a:rPr>
                        <a:t>10,5%*</a:t>
                      </a:r>
                      <a:r>
                        <a:rPr lang="ru-RU" sz="1400" dirty="0">
                          <a:latin typeface="Century Gothic" panose="020B0502020202020204" pitchFamily="34" charset="0"/>
                        </a:rPr>
                        <a:t> годовых</a:t>
                      </a:r>
                    </a:p>
                    <a:p>
                      <a:r>
                        <a:rPr lang="ru-RU" sz="1400" dirty="0">
                          <a:latin typeface="Century Gothic" panose="020B0502020202020204" pitchFamily="34" charset="0"/>
                        </a:rPr>
                        <a:t>БЕЗ ЗАЛОГА, дополнительное поручительство собственников</a:t>
                      </a:r>
                    </a:p>
                    <a:p>
                      <a:r>
                        <a:rPr lang="ru-RU" sz="1400" dirty="0">
                          <a:latin typeface="Century Gothic" panose="020B0502020202020204" pitchFamily="34" charset="0"/>
                        </a:rPr>
                        <a:t>не более 1 года с даты регистрации</a:t>
                      </a:r>
                    </a:p>
                    <a:p>
                      <a:endParaRPr lang="ru-RU" sz="1400" dirty="0">
                        <a:latin typeface="Century Gothic" panose="020B0502020202020204" pitchFamily="34" charset="0"/>
                      </a:endParaRPr>
                    </a:p>
                    <a:p>
                      <a:r>
                        <a:rPr lang="ru-RU" sz="1400" dirty="0">
                          <a:latin typeface="Century Gothic" panose="020B0502020202020204" pitchFamily="34" charset="0"/>
                        </a:rPr>
                        <a:t>до 100 000 руб.</a:t>
                      </a:r>
                    </a:p>
                    <a:p>
                      <a:r>
                        <a:rPr lang="ru-RU" sz="1400" dirty="0">
                          <a:latin typeface="Century Gothic" panose="020B0502020202020204" pitchFamily="34" charset="0"/>
                        </a:rPr>
                        <a:t>до 1 года</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bl>
          </a:graphicData>
        </a:graphic>
      </p:graphicFrame>
      <p:sp>
        <p:nvSpPr>
          <p:cNvPr id="8193" name="Title 1"/>
          <p:cNvSpPr>
            <a:spLocks noGrp="1"/>
          </p:cNvSpPr>
          <p:nvPr>
            <p:ph type="title"/>
          </p:nvPr>
        </p:nvSpPr>
        <p:spPr>
          <a:xfrm>
            <a:off x="711200" y="23829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1</a:t>
            </a:fld>
            <a:endParaRPr lang="en-US" altLang="ru-RU"/>
          </a:p>
        </p:txBody>
      </p:sp>
      <p:sp>
        <p:nvSpPr>
          <p:cNvPr id="6" name="TextBox 5">
            <a:extLst>
              <a:ext uri="{FF2B5EF4-FFF2-40B4-BE49-F238E27FC236}">
                <a16:creationId xmlns:a16="http://schemas.microsoft.com/office/drawing/2014/main" xmlns="" id="{BFDD2A02-06D6-4161-9B1A-8F12C58BF724}"/>
              </a:ext>
            </a:extLst>
          </p:cNvPr>
          <p:cNvSpPr txBox="1"/>
          <p:nvPr/>
        </p:nvSpPr>
        <p:spPr>
          <a:xfrm>
            <a:off x="493481" y="721568"/>
            <a:ext cx="8919035" cy="584775"/>
          </a:xfrm>
          <a:prstGeom prst="rect">
            <a:avLst/>
          </a:prstGeom>
          <a:noFill/>
        </p:spPr>
        <p:txBody>
          <a:bodyPr wrap="square" rtlCol="0">
            <a:spAutoFit/>
          </a:bodyPr>
          <a:lstStyle/>
          <a:p>
            <a:pPr algn="ctr"/>
            <a:r>
              <a:rPr lang="ru-RU" sz="1600" b="1" dirty="0">
                <a:solidFill>
                  <a:schemeClr val="accent2">
                    <a:lumMod val="75000"/>
                  </a:schemeClr>
                </a:solidFill>
                <a:latin typeface="Century Gothic" panose="020B0502020202020204" pitchFamily="34" charset="0"/>
              </a:rPr>
              <a:t>Создан в 2009 году Правительством Московской области</a:t>
            </a:r>
          </a:p>
          <a:p>
            <a:pPr algn="ctr"/>
            <a:r>
              <a:rPr lang="ru-RU" sz="1600" b="1" dirty="0">
                <a:solidFill>
                  <a:schemeClr val="accent2">
                    <a:lumMod val="75000"/>
                  </a:schemeClr>
                </a:solidFill>
                <a:latin typeface="Century Gothic" panose="020B0502020202020204" pitchFamily="34" charset="0"/>
              </a:rPr>
              <a:t>Учредитель - Министерство инвестиций и инноваций</a:t>
            </a:r>
          </a:p>
        </p:txBody>
      </p:sp>
      <p:graphicFrame>
        <p:nvGraphicFramePr>
          <p:cNvPr id="8" name="Таблица 7">
            <a:extLst>
              <a:ext uri="{FF2B5EF4-FFF2-40B4-BE49-F238E27FC236}">
                <a16:creationId xmlns:a16="http://schemas.microsoft.com/office/drawing/2014/main" xmlns="" id="{EAD6A002-3DD9-4E21-BAF2-D20B03B24541}"/>
              </a:ext>
            </a:extLst>
          </p:cNvPr>
          <p:cNvGraphicFramePr>
            <a:graphicFrameLocks noGrp="1"/>
          </p:cNvGraphicFramePr>
          <p:nvPr>
            <p:extLst>
              <p:ext uri="{D42A27DB-BD31-4B8C-83A1-F6EECF244321}">
                <p14:modId xmlns:p14="http://schemas.microsoft.com/office/powerpoint/2010/main" val="3767212787"/>
              </p:ext>
            </p:extLst>
          </p:nvPr>
        </p:nvGraphicFramePr>
        <p:xfrm>
          <a:off x="429792" y="1865347"/>
          <a:ext cx="9046411" cy="2077906"/>
        </p:xfrm>
        <a:graphic>
          <a:graphicData uri="http://schemas.openxmlformats.org/drawingml/2006/table">
            <a:tbl>
              <a:tblPr bandRow="1">
                <a:tableStyleId>{2D5ABB26-0587-4C30-8999-92F81FD0307C}</a:tableStyleId>
              </a:tblPr>
              <a:tblGrid>
                <a:gridCol w="2258542">
                  <a:extLst>
                    <a:ext uri="{9D8B030D-6E8A-4147-A177-3AD203B41FA5}">
                      <a16:colId xmlns:a16="http://schemas.microsoft.com/office/drawing/2014/main" xmlns="" val="1769557677"/>
                    </a:ext>
                  </a:extLst>
                </a:gridCol>
                <a:gridCol w="1956816">
                  <a:extLst>
                    <a:ext uri="{9D8B030D-6E8A-4147-A177-3AD203B41FA5}">
                      <a16:colId xmlns:a16="http://schemas.microsoft.com/office/drawing/2014/main" xmlns="" val="4289887176"/>
                    </a:ext>
                  </a:extLst>
                </a:gridCol>
                <a:gridCol w="4831053">
                  <a:extLst>
                    <a:ext uri="{9D8B030D-6E8A-4147-A177-3AD203B41FA5}">
                      <a16:colId xmlns:a16="http://schemas.microsoft.com/office/drawing/2014/main" xmlns="" val="2897751755"/>
                    </a:ext>
                  </a:extLst>
                </a:gridCol>
              </a:tblGrid>
              <a:tr h="2077906">
                <a:tc>
                  <a:txBody>
                    <a:bodyPr/>
                    <a:lstStyle/>
                    <a:p>
                      <a:r>
                        <a:rPr lang="ru-RU" sz="1600" b="1" dirty="0">
                          <a:latin typeface="Century Gothic" panose="020B0502020202020204" pitchFamily="34" charset="0"/>
                        </a:rPr>
                        <a:t>Основная программа</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Сумма</a:t>
                      </a:r>
                    </a:p>
                    <a:p>
                      <a:r>
                        <a:rPr lang="ru-RU" sz="1400" dirty="0">
                          <a:latin typeface="Century Gothic" panose="020B0502020202020204" pitchFamily="34" charset="0"/>
                        </a:rPr>
                        <a:t>Срок</a:t>
                      </a:r>
                    </a:p>
                    <a:p>
                      <a:r>
                        <a:rPr lang="ru-RU" sz="1400" dirty="0">
                          <a:latin typeface="Century Gothic" panose="020B0502020202020204" pitchFamily="34" charset="0"/>
                        </a:rPr>
                        <a:t>% ставка</a:t>
                      </a:r>
                    </a:p>
                    <a:p>
                      <a:r>
                        <a:rPr lang="ru-RU" sz="1400" dirty="0">
                          <a:latin typeface="Century Gothic" panose="020B0502020202020204" pitchFamily="34" charset="0"/>
                        </a:rPr>
                        <a:t>Обеспечение</a:t>
                      </a:r>
                    </a:p>
                    <a:p>
                      <a:endParaRPr lang="ru-RU" sz="1400" dirty="0">
                        <a:latin typeface="Century Gothic" panose="020B0502020202020204" pitchFamily="34" charset="0"/>
                      </a:endParaRPr>
                    </a:p>
                    <a:p>
                      <a:r>
                        <a:rPr lang="ru-RU" sz="1400" dirty="0">
                          <a:latin typeface="Century Gothic" panose="020B0502020202020204" pitchFamily="34" charset="0"/>
                        </a:rPr>
                        <a:t>Другие условия/ возможности</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от  100 000 до 3 000 000 (5 000 000*) руб.</a:t>
                      </a:r>
                    </a:p>
                    <a:p>
                      <a:r>
                        <a:rPr lang="ru-RU" sz="1400" dirty="0">
                          <a:latin typeface="Century Gothic" panose="020B0502020202020204" pitchFamily="34" charset="0"/>
                        </a:rPr>
                        <a:t>до 3 лет</a:t>
                      </a:r>
                    </a:p>
                    <a:p>
                      <a:r>
                        <a:rPr lang="ru-RU" sz="1400" dirty="0">
                          <a:latin typeface="Century Gothic" panose="020B0502020202020204" pitchFamily="34" charset="0"/>
                        </a:rPr>
                        <a:t>от </a:t>
                      </a:r>
                      <a:r>
                        <a:rPr lang="ru-RU" sz="1400" b="1" dirty="0">
                          <a:latin typeface="Century Gothic" panose="020B0502020202020204" pitchFamily="34" charset="0"/>
                        </a:rPr>
                        <a:t>7%</a:t>
                      </a:r>
                      <a:r>
                        <a:rPr lang="ru-RU" sz="1400" dirty="0">
                          <a:latin typeface="Century Gothic" panose="020B0502020202020204" pitchFamily="34" charset="0"/>
                        </a:rPr>
                        <a:t> до 11,9% годовых</a:t>
                      </a:r>
                    </a:p>
                    <a:p>
                      <a:r>
                        <a:rPr lang="ru-RU" sz="1400" dirty="0">
                          <a:latin typeface="Century Gothic" panose="020B0502020202020204" pitchFamily="34" charset="0"/>
                        </a:rPr>
                        <a:t>Залог и/или поручительство 3-х лиц, дополнительное поручительство собственников</a:t>
                      </a:r>
                    </a:p>
                    <a:p>
                      <a:r>
                        <a:rPr lang="ru-RU" sz="1400" dirty="0">
                          <a:latin typeface="Century Gothic" panose="020B0502020202020204" pitchFamily="34" charset="0"/>
                        </a:rPr>
                        <a:t>Нахождение в реестре субъектов МСП,</a:t>
                      </a:r>
                    </a:p>
                    <a:p>
                      <a:r>
                        <a:rPr lang="ru-RU" sz="1400" dirty="0">
                          <a:latin typeface="Century Gothic" panose="020B0502020202020204" pitchFamily="34" charset="0"/>
                        </a:rPr>
                        <a:t>отсутствие долгов по налогам и сбора,</a:t>
                      </a:r>
                    </a:p>
                    <a:p>
                      <a:r>
                        <a:rPr lang="ru-RU" sz="1400" dirty="0">
                          <a:latin typeface="Century Gothic" panose="020B0502020202020204" pitchFamily="34" charset="0"/>
                        </a:rPr>
                        <a:t>возможна поэтапная выдача,</a:t>
                      </a:r>
                    </a:p>
                    <a:p>
                      <a:r>
                        <a:rPr lang="ru-RU" sz="1400" dirty="0">
                          <a:latin typeface="Century Gothic" panose="020B0502020202020204" pitchFamily="34" charset="0"/>
                        </a:rPr>
                        <a:t>возможно рефинансирование «дорогих» кредитов </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bl>
          </a:graphicData>
        </a:graphic>
      </p:graphicFrame>
      <p:pic>
        <p:nvPicPr>
          <p:cNvPr id="9" name="Picture 2" descr="C:\Users\asus\Downloads\70a9f671da976f85fc64084f2cef618c.png">
            <a:extLst>
              <a:ext uri="{FF2B5EF4-FFF2-40B4-BE49-F238E27FC236}">
                <a16:creationId xmlns:a16="http://schemas.microsoft.com/office/drawing/2014/main" xmlns="" id="{DB83BC59-842E-402B-9E11-D02DC1E6DC1E}"/>
              </a:ext>
            </a:extLst>
          </p:cNvPr>
          <p:cNvPicPr>
            <a:picLocks noChangeAspect="1" noChangeArrowheads="1"/>
          </p:cNvPicPr>
          <p:nvPr/>
        </p:nvPicPr>
        <p:blipFill>
          <a:blip r:embed="rId3" cstate="print">
            <a:duotone>
              <a:srgbClr val="B01513">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863310" y="2574003"/>
            <a:ext cx="659339" cy="509978"/>
          </a:xfrm>
          <a:prstGeom prst="rect">
            <a:avLst/>
          </a:prstGeom>
          <a:extLst>
            <a:ext uri="{909E8E84-426E-40DD-AFC4-6F175D3DCCD1}">
              <a14:hiddenFill xmlns:a14="http://schemas.microsoft.com/office/drawing/2010/main">
                <a:solidFill>
                  <a:srgbClr val="FFFFFF"/>
                </a:solidFill>
              </a14:hiddenFill>
            </a:ext>
          </a:extLst>
        </p:spPr>
      </p:pic>
      <p:pic>
        <p:nvPicPr>
          <p:cNvPr id="10" name="Рисунок 9">
            <a:extLst>
              <a:ext uri="{FF2B5EF4-FFF2-40B4-BE49-F238E27FC236}">
                <a16:creationId xmlns:a16="http://schemas.microsoft.com/office/drawing/2014/main" xmlns="" id="{2667B891-E111-45CA-95B1-4412DDB1AF8A}"/>
              </a:ext>
            </a:extLst>
          </p:cNvPr>
          <p:cNvPicPr>
            <a:picLocks noChangeAspect="1"/>
          </p:cNvPicPr>
          <p:nvPr/>
        </p:nvPicPr>
        <p:blipFill>
          <a:blip r:embed="rId4">
            <a:duotone>
              <a:srgbClr val="B01513">
                <a:shade val="45000"/>
                <a:satMod val="135000"/>
              </a:srgbClr>
              <a:prstClr val="white"/>
            </a:duotone>
            <a:extLst>
              <a:ext uri="{BEBA8EAE-BF5A-486C-A8C5-ECC9F3942E4B}">
                <a14:imgProps xmlns:a14="http://schemas.microsoft.com/office/drawing/2010/main">
                  <a14:imgLayer r:embed="rId5"/>
                </a14:imgProps>
              </a:ext>
              <a:ext uri="{837473B0-CC2E-450A-ABE3-18F120FF3D39}">
                <a1611:picAttrSrcUrl xmlns:a1611="http://schemas.microsoft.com/office/drawing/2016/11/main" xmlns="" r:id="rId6"/>
              </a:ext>
            </a:extLst>
          </a:blip>
          <a:stretch>
            <a:fillRect/>
          </a:stretch>
        </p:blipFill>
        <p:spPr>
          <a:xfrm>
            <a:off x="966046" y="5007227"/>
            <a:ext cx="453866" cy="453866"/>
          </a:xfrm>
          <a:prstGeom prst="rect">
            <a:avLst/>
          </a:prstGeom>
        </p:spPr>
      </p:pic>
      <p:sp>
        <p:nvSpPr>
          <p:cNvPr id="11" name="Прямоугольник 10">
            <a:extLst>
              <a:ext uri="{FF2B5EF4-FFF2-40B4-BE49-F238E27FC236}">
                <a16:creationId xmlns:a16="http://schemas.microsoft.com/office/drawing/2014/main" xmlns="" id="{13120877-EF17-4D6E-8299-A36F4B6872C4}"/>
              </a:ext>
            </a:extLst>
          </p:cNvPr>
          <p:cNvSpPr/>
          <p:nvPr/>
        </p:nvSpPr>
        <p:spPr>
          <a:xfrm>
            <a:off x="3020778" y="4195041"/>
            <a:ext cx="3626698"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a:solidFill>
                  <a:prstClr val="black"/>
                </a:solidFill>
                <a:latin typeface="Century Gothic" panose="020B0502020202020204" pitchFamily="34" charset="0"/>
              </a:rPr>
              <a:t>Специальные программы</a:t>
            </a:r>
            <a:endParaRPr kumimoji="0" lang="ru-RU" sz="16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3" name="Прямоугольник 12">
            <a:extLst>
              <a:ext uri="{FF2B5EF4-FFF2-40B4-BE49-F238E27FC236}">
                <a16:creationId xmlns:a16="http://schemas.microsoft.com/office/drawing/2014/main" xmlns="" id="{19804018-C225-4F99-B537-1CB4659958D2}"/>
              </a:ext>
            </a:extLst>
          </p:cNvPr>
          <p:cNvSpPr/>
          <p:nvPr/>
        </p:nvSpPr>
        <p:spPr>
          <a:xfrm>
            <a:off x="429792" y="3968791"/>
            <a:ext cx="3886174" cy="276999"/>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ru-RU" sz="1200" dirty="0">
                <a:solidFill>
                  <a:prstClr val="black"/>
                </a:solidFill>
                <a:latin typeface="Century Gothic" panose="020B0502020202020204" pitchFamily="34" charset="0"/>
              </a:rPr>
              <a:t>* для приоритетных видов деятельности</a:t>
            </a:r>
            <a:endParaRPr kumimoji="0" lang="ru-RU" sz="12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5" name="Прямоугольник 14">
            <a:extLst>
              <a:ext uri="{FF2B5EF4-FFF2-40B4-BE49-F238E27FC236}">
                <a16:creationId xmlns:a16="http://schemas.microsoft.com/office/drawing/2014/main" xmlns="" id="{FFE6D8B4-FA87-4A6C-A59B-943B46AEF52E}"/>
              </a:ext>
            </a:extLst>
          </p:cNvPr>
          <p:cNvSpPr/>
          <p:nvPr/>
        </p:nvSpPr>
        <p:spPr>
          <a:xfrm>
            <a:off x="429792" y="1388384"/>
            <a:ext cx="904641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Предоставляет </a:t>
            </a:r>
            <a:r>
              <a:rPr kumimoji="0" lang="ru-RU"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займы субъектам МСП </a:t>
            </a:r>
            <a:r>
              <a:rPr kumimoji="0" lang="ru-RU" sz="16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Московской области на развитие бизнеса </a:t>
            </a:r>
          </a:p>
        </p:txBody>
      </p:sp>
    </p:spTree>
    <p:extLst>
      <p:ext uri="{BB962C8B-B14F-4D97-AF65-F5344CB8AC3E}">
        <p14:creationId xmlns:p14="http://schemas.microsoft.com/office/powerpoint/2010/main" val="60875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2</a:t>
            </a:fld>
            <a:endParaRPr lang="en-US" altLang="ru-RU"/>
          </a:p>
        </p:txBody>
      </p:sp>
      <p:graphicFrame>
        <p:nvGraphicFramePr>
          <p:cNvPr id="6" name="Таблица 5">
            <a:extLst>
              <a:ext uri="{FF2B5EF4-FFF2-40B4-BE49-F238E27FC236}">
                <a16:creationId xmlns:a16="http://schemas.microsoft.com/office/drawing/2014/main" xmlns="" id="{15B621F6-F47B-4BAD-957F-DF684436F6DC}"/>
              </a:ext>
            </a:extLst>
          </p:cNvPr>
          <p:cNvGraphicFramePr>
            <a:graphicFrameLocks noGrp="1"/>
          </p:cNvGraphicFramePr>
          <p:nvPr>
            <p:extLst>
              <p:ext uri="{D42A27DB-BD31-4B8C-83A1-F6EECF244321}">
                <p14:modId xmlns:p14="http://schemas.microsoft.com/office/powerpoint/2010/main" val="506745640"/>
              </p:ext>
            </p:extLst>
          </p:nvPr>
        </p:nvGraphicFramePr>
        <p:xfrm>
          <a:off x="487116" y="1517714"/>
          <a:ext cx="9019291" cy="4818033"/>
        </p:xfrm>
        <a:graphic>
          <a:graphicData uri="http://schemas.openxmlformats.org/drawingml/2006/table">
            <a:tbl>
              <a:tblPr>
                <a:tableStyleId>{6E25E649-3F16-4E02-A733-19D2CDBF48F0}</a:tableStyleId>
              </a:tblPr>
              <a:tblGrid>
                <a:gridCol w="2954611">
                  <a:extLst>
                    <a:ext uri="{9D8B030D-6E8A-4147-A177-3AD203B41FA5}">
                      <a16:colId xmlns:a16="http://schemas.microsoft.com/office/drawing/2014/main" xmlns="" val="3286866349"/>
                    </a:ext>
                  </a:extLst>
                </a:gridCol>
                <a:gridCol w="2954611">
                  <a:extLst>
                    <a:ext uri="{9D8B030D-6E8A-4147-A177-3AD203B41FA5}">
                      <a16:colId xmlns:a16="http://schemas.microsoft.com/office/drawing/2014/main" xmlns="" val="20000"/>
                    </a:ext>
                  </a:extLst>
                </a:gridCol>
                <a:gridCol w="3110069">
                  <a:extLst>
                    <a:ext uri="{9D8B030D-6E8A-4147-A177-3AD203B41FA5}">
                      <a16:colId xmlns:a16="http://schemas.microsoft.com/office/drawing/2014/main" xmlns="" val="20001"/>
                    </a:ext>
                  </a:extLst>
                </a:gridCol>
              </a:tblGrid>
              <a:tr h="325265">
                <a:tc>
                  <a:txBody>
                    <a:bodyPr/>
                    <a:lstStyle/>
                    <a:p>
                      <a:pPr algn="ctr"/>
                      <a:r>
                        <a:rPr lang="ru-RU" sz="1400" b="0" dirty="0">
                          <a:solidFill>
                            <a:schemeClr val="tx1"/>
                          </a:solidFill>
                          <a:latin typeface="Century Gothic" panose="020B0502020202020204" pitchFamily="34" charset="0"/>
                        </a:rPr>
                        <a:t>Условия кредитования</a:t>
                      </a:r>
                    </a:p>
                  </a:txBody>
                  <a:tcPr marL="121920" marR="121920" anchor="ctr">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ru-RU" sz="1400" b="0" dirty="0">
                          <a:latin typeface="Century Gothic" panose="020B0502020202020204" pitchFamily="34" charset="0"/>
                        </a:rPr>
                        <a:t>Банки</a:t>
                      </a:r>
                      <a:endParaRPr lang="ru-RU" sz="1400" b="0" dirty="0">
                        <a:solidFill>
                          <a:schemeClr val="tx1"/>
                        </a:solidFill>
                        <a:latin typeface="Century Gothic" panose="020B0502020202020204" pitchFamily="34" charset="0"/>
                      </a:endParaRPr>
                    </a:p>
                  </a:txBody>
                  <a:tcPr marL="121920" marR="12192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ru-RU" sz="1400" b="0" dirty="0">
                          <a:solidFill>
                            <a:schemeClr val="tx1"/>
                          </a:solidFill>
                          <a:latin typeface="Century Gothic" panose="020B0502020202020204" pitchFamily="34" charset="0"/>
                        </a:rPr>
                        <a:t>Фонд</a:t>
                      </a:r>
                    </a:p>
                  </a:txBody>
                  <a:tcPr marL="121920" marR="121920" anchor="ctr">
                    <a:lnL w="9525" cap="flat" cmpd="sng" algn="ctr">
                      <a:noFill/>
                      <a:prstDash val="solid"/>
                      <a:round/>
                      <a:headEnd type="none" w="med" len="med"/>
                      <a:tailEnd type="none" w="med" len="med"/>
                    </a:lnL>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780636">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 ставка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b="0" dirty="0">
                          <a:latin typeface="Century Gothic" panose="020B0502020202020204" pitchFamily="34" charset="0"/>
                        </a:rPr>
                        <a:t> от 11% до 18%</a:t>
                      </a:r>
                    </a:p>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(по кредитам до 5 млн.)</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7 - 9,45%  - </a:t>
                      </a:r>
                      <a:r>
                        <a:rPr lang="ru-RU" sz="1400" b="0" i="0" dirty="0">
                          <a:solidFill>
                            <a:schemeClr val="tx1"/>
                          </a:solidFill>
                          <a:latin typeface="Century Gothic" panose="020B0502020202020204" pitchFamily="34" charset="0"/>
                        </a:rPr>
                        <a:t>для приоритетных</a:t>
                      </a:r>
                    </a:p>
                    <a:p>
                      <a:pPr algn="l"/>
                      <a:r>
                        <a:rPr lang="ru-RU" sz="1400" b="0" i="0" dirty="0">
                          <a:solidFill>
                            <a:schemeClr val="tx1"/>
                          </a:solidFill>
                          <a:latin typeface="Century Gothic" panose="020B0502020202020204" pitchFamily="34" charset="0"/>
                        </a:rPr>
                        <a:t>                   видов деятельности</a:t>
                      </a:r>
                      <a:r>
                        <a:rPr lang="ru-RU" sz="1400" b="0" dirty="0">
                          <a:solidFill>
                            <a:schemeClr val="tx1"/>
                          </a:solidFill>
                          <a:latin typeface="Century Gothic" panose="020B0502020202020204" pitchFamily="34" charset="0"/>
                        </a:rPr>
                        <a:t> </a:t>
                      </a:r>
                    </a:p>
                    <a:p>
                      <a:pPr algn="l"/>
                      <a:r>
                        <a:rPr lang="ru-RU" sz="1400" b="0" dirty="0">
                          <a:solidFill>
                            <a:schemeClr val="tx1"/>
                          </a:solidFill>
                          <a:latin typeface="Century Gothic" panose="020B0502020202020204" pitchFamily="34" charset="0"/>
                        </a:rPr>
                        <a:t>11,9 - 14% - для прочих   </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56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Дополнительные комиссии при получении кредита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да</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Нет</a:t>
                      </a:r>
                    </a:p>
                    <a:p>
                      <a:pPr algn="l"/>
                      <a:r>
                        <a:rPr lang="ru-RU" sz="1400" b="0" dirty="0">
                          <a:solidFill>
                            <a:schemeClr val="tx1"/>
                          </a:solidFill>
                          <a:latin typeface="Century Gothic" panose="020B0502020202020204" pitchFamily="34" charset="0"/>
                        </a:rPr>
                        <a:t>в т.ч. досрочное погашение </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87436651"/>
                  </a:ext>
                </a:extLst>
              </a:tr>
              <a:tr h="552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Ограничение минимального срока действия бизнеса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да (0,5-1 год)</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нет ограничений,</a:t>
                      </a:r>
                    </a:p>
                    <a:p>
                      <a:pPr algn="l"/>
                      <a:r>
                        <a:rPr lang="ru-RU" sz="1400" b="0" dirty="0">
                          <a:solidFill>
                            <a:schemeClr val="tx1"/>
                          </a:solidFill>
                          <a:latin typeface="Century Gothic" panose="020B0502020202020204" pitchFamily="34" charset="0"/>
                        </a:rPr>
                        <a:t>принимаем заявки от начинающих, в т.ч. </a:t>
                      </a:r>
                      <a:r>
                        <a:rPr lang="ru-RU" sz="1400" b="0" dirty="0" err="1">
                          <a:solidFill>
                            <a:schemeClr val="tx1"/>
                          </a:solidFill>
                          <a:latin typeface="Century Gothic" panose="020B0502020202020204" pitchFamily="34" charset="0"/>
                        </a:rPr>
                        <a:t>СТАРТАПов</a:t>
                      </a:r>
                      <a:endParaRPr lang="ru-RU" sz="1400" b="0" dirty="0">
                        <a:solidFill>
                          <a:schemeClr val="tx1"/>
                        </a:solidFill>
                        <a:latin typeface="Century Gothic" panose="020B0502020202020204" pitchFamily="34" charset="0"/>
                      </a:endParaRP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623883">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Время рассмотрение заявки </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1- 3 месяца </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до 10 рабочих дней </a:t>
                      </a:r>
                    </a:p>
                    <a:p>
                      <a:pPr algn="l"/>
                      <a:r>
                        <a:rPr lang="ru-RU" sz="1400" b="0" dirty="0">
                          <a:solidFill>
                            <a:schemeClr val="tx1"/>
                          </a:solidFill>
                          <a:latin typeface="Century Gothic" panose="020B0502020202020204" pitchFamily="34" charset="0"/>
                        </a:rPr>
                        <a:t>(в среднем 5 дней)</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22671544"/>
                  </a:ext>
                </a:extLst>
              </a:tr>
              <a:tr h="453551">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Страхование залога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да</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нет</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60315874"/>
                  </a:ext>
                </a:extLst>
              </a:tr>
              <a:tr h="466344">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b="0" dirty="0">
                          <a:latin typeface="Century Gothic" panose="020B0502020202020204" pitchFamily="34" charset="0"/>
                        </a:rPr>
                        <a:t>Перевод расчетов и поддержание оборота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b="0" dirty="0">
                          <a:latin typeface="Century Gothic" panose="020B0502020202020204" pitchFamily="34" charset="0"/>
                        </a:rPr>
                        <a:t>да</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нет</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914020631"/>
                  </a:ext>
                </a:extLst>
              </a:tr>
              <a:tr h="824963">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График погашения кредита</a:t>
                      </a:r>
                      <a:endParaRPr lang="ru-RU" sz="1400" b="0" dirty="0">
                        <a:latin typeface="Century Gothic" panose="020B0502020202020204" pitchFamily="34" charset="0"/>
                      </a:endParaRP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b="0" dirty="0">
                          <a:latin typeface="Century Gothic" panose="020B0502020202020204" pitchFamily="34" charset="0"/>
                        </a:rPr>
                        <a:t>аннуитетными</a:t>
                      </a:r>
                      <a:r>
                        <a:rPr lang="ru-RU" sz="1400" dirty="0">
                          <a:latin typeface="Century Gothic" panose="020B0502020202020204" pitchFamily="34" charset="0"/>
                        </a:rPr>
                        <a:t> платежами</a:t>
                      </a:r>
                      <a:endParaRPr lang="ru-RU" sz="1400" b="0" dirty="0">
                        <a:latin typeface="Century Gothic" panose="020B0502020202020204" pitchFamily="34" charset="0"/>
                      </a:endParaRP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гибкий график погашения </a:t>
                      </a:r>
                    </a:p>
                    <a:p>
                      <a:pPr algn="l"/>
                      <a:r>
                        <a:rPr lang="ru-RU" sz="1400" b="0" dirty="0">
                          <a:solidFill>
                            <a:schemeClr val="tx1"/>
                          </a:solidFill>
                          <a:latin typeface="Century Gothic" panose="020B0502020202020204" pitchFamily="34" charset="0"/>
                        </a:rPr>
                        <a:t>(с учетом сезонности),</a:t>
                      </a:r>
                    </a:p>
                    <a:p>
                      <a:pPr algn="l"/>
                      <a:r>
                        <a:rPr lang="ru-RU" sz="1400" b="0" dirty="0">
                          <a:solidFill>
                            <a:schemeClr val="tx1"/>
                          </a:solidFill>
                          <a:latin typeface="Century Gothic" panose="020B0502020202020204" pitchFamily="34" charset="0"/>
                        </a:rPr>
                        <a:t>отсрочка начала погашения</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sp>
        <p:nvSpPr>
          <p:cNvPr id="7" name="Прямоугольник 6">
            <a:extLst>
              <a:ext uri="{FF2B5EF4-FFF2-40B4-BE49-F238E27FC236}">
                <a16:creationId xmlns:a16="http://schemas.microsoft.com/office/drawing/2014/main" xmlns="" id="{2DCF8D28-B6F1-435C-B0A6-4EFEBF7BDD8A}"/>
              </a:ext>
            </a:extLst>
          </p:cNvPr>
          <p:cNvSpPr/>
          <p:nvPr/>
        </p:nvSpPr>
        <p:spPr>
          <a:xfrm>
            <a:off x="537839" y="943478"/>
            <a:ext cx="8830322"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Преимущества государственной программы микрофинансирования</a:t>
            </a:r>
            <a:endParaRPr kumimoji="0" lang="ru-RU"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124935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7" name="TextBox 6">
            <a:extLst>
              <a:ext uri="{FF2B5EF4-FFF2-40B4-BE49-F238E27FC236}">
                <a16:creationId xmlns:a16="http://schemas.microsoft.com/office/drawing/2014/main" xmlns="" id="{337D3FD3-558C-4565-A074-125971317371}"/>
              </a:ext>
            </a:extLst>
          </p:cNvPr>
          <p:cNvSpPr txBox="1"/>
          <p:nvPr/>
        </p:nvSpPr>
        <p:spPr>
          <a:xfrm>
            <a:off x="511399" y="2230523"/>
            <a:ext cx="8919035" cy="338554"/>
          </a:xfrm>
          <a:prstGeom prst="rect">
            <a:avLst/>
          </a:prstGeom>
          <a:noFill/>
        </p:spPr>
        <p:txBody>
          <a:bodyPr wrap="square" rtlCol="0">
            <a:spAutoFit/>
          </a:bodyPr>
          <a:lstStyle/>
          <a:p>
            <a:pPr algn="ctr"/>
            <a:r>
              <a:rPr lang="ru-RU" sz="1600" b="1" dirty="0">
                <a:latin typeface="Century Gothic" panose="020B0502020202020204" pitchFamily="34" charset="0"/>
              </a:rPr>
              <a:t>Состав заявки </a:t>
            </a:r>
          </a:p>
        </p:txBody>
      </p:sp>
      <p:sp>
        <p:nvSpPr>
          <p:cNvPr id="9" name="Прямоугольник: скругленные углы 8">
            <a:extLst>
              <a:ext uri="{FF2B5EF4-FFF2-40B4-BE49-F238E27FC236}">
                <a16:creationId xmlns:a16="http://schemas.microsoft.com/office/drawing/2014/main" xmlns="" id="{50C7ABC6-524D-49DF-9FE9-148A756E2100}"/>
              </a:ext>
            </a:extLst>
          </p:cNvPr>
          <p:cNvSpPr/>
          <p:nvPr/>
        </p:nvSpPr>
        <p:spPr bwMode="auto">
          <a:xfrm>
            <a:off x="587372" y="2528794"/>
            <a:ext cx="8919034" cy="4168464"/>
          </a:xfrm>
          <a:prstGeom prst="roundRect">
            <a:avLst>
              <a:gd name="adj" fmla="val 0"/>
            </a:avLst>
          </a:prstGeom>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Заявка на получение займа и анкеты; </a:t>
            </a:r>
          </a:p>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Свидетельства о регистрации (ИНН, ОГРН, выписки из ЕГРЮЛ и реестра МСП);  </a:t>
            </a:r>
          </a:p>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Правоустанавливающие документы (Устав, решения, приказы);</a:t>
            </a:r>
          </a:p>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Лицензии, сертификаты;</a:t>
            </a:r>
          </a:p>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Финансовая отчетность, выписки с расчетных счетов, управленческий учет;</a:t>
            </a:r>
          </a:p>
          <a:p>
            <a:pPr defTabSz="914400">
              <a:lnSpc>
                <a:spcPct val="110000"/>
              </a:lnSpc>
              <a:spcAft>
                <a:spcPts val="600"/>
              </a:spcAft>
            </a:pPr>
            <a:r>
              <a:rPr lang="ru-RU" sz="1600" dirty="0">
                <a:solidFill>
                  <a:schemeClr val="tx1"/>
                </a:solidFill>
                <a:latin typeface="Century Gothic" panose="020B0502020202020204" pitchFamily="34" charset="0"/>
                <a:cs typeface="Times New Roman" panose="02020603050405020304" pitchFamily="18" charset="0"/>
              </a:rPr>
              <a:t>6.  Справка об отсутствии задолженности по налогам;</a:t>
            </a:r>
          </a:p>
          <a:p>
            <a:pPr marL="342900" indent="-342900" defTabSz="914400">
              <a:lnSpc>
                <a:spcPct val="110000"/>
              </a:lnSpc>
              <a:spcAft>
                <a:spcPts val="600"/>
              </a:spcAft>
              <a:buAutoNum type="arabicPeriod" startAt="7"/>
            </a:pPr>
            <a:r>
              <a:rPr lang="ru-RU" sz="1600" dirty="0">
                <a:solidFill>
                  <a:schemeClr val="tx1"/>
                </a:solidFill>
                <a:latin typeface="Century Gothic" panose="020B0502020202020204" pitchFamily="34" charset="0"/>
                <a:cs typeface="Times New Roman" panose="02020603050405020304" pitchFamily="18" charset="0"/>
              </a:rPr>
              <a:t>Бизнес-план </a:t>
            </a:r>
            <a:r>
              <a:rPr lang="ru-RU" sz="1600" dirty="0">
                <a:latin typeface="Century Gothic" panose="020B0502020202020204" pitchFamily="34" charset="0"/>
              </a:rPr>
              <a:t>проекта (для начинающих), прогноз  финансовых результатов (ТЭО);</a:t>
            </a:r>
          </a:p>
          <a:p>
            <a:pPr marL="342900" indent="-342900" defTabSz="914400">
              <a:lnSpc>
                <a:spcPct val="110000"/>
              </a:lnSpc>
              <a:spcAft>
                <a:spcPts val="600"/>
              </a:spcAft>
              <a:buFontTx/>
              <a:buAutoNum type="arabicPeriod" startAt="7"/>
            </a:pPr>
            <a:r>
              <a:rPr lang="ru-RU" sz="1600" dirty="0">
                <a:solidFill>
                  <a:schemeClr val="tx1"/>
                </a:solidFill>
                <a:latin typeface="Century Gothic" panose="020B0502020202020204" pitchFamily="34" charset="0"/>
                <a:cs typeface="Times New Roman" panose="02020603050405020304" pitchFamily="18" charset="0"/>
              </a:rPr>
              <a:t>Сведения о собственном или арендованном имуществе;</a:t>
            </a:r>
          </a:p>
          <a:p>
            <a:pPr marL="342900" indent="-342900" defTabSz="914400">
              <a:lnSpc>
                <a:spcPct val="110000"/>
              </a:lnSpc>
              <a:spcAft>
                <a:spcPts val="600"/>
              </a:spcAft>
              <a:buFontTx/>
              <a:buAutoNum type="arabicPeriod" startAt="7"/>
            </a:pPr>
            <a:r>
              <a:rPr lang="ru-RU" sz="1600" dirty="0">
                <a:latin typeface="Century Gothic" panose="020B0502020202020204" pitchFamily="34" charset="0"/>
              </a:rPr>
              <a:t>Кредитные договоры, договоры займа и лизинга;</a:t>
            </a:r>
          </a:p>
          <a:p>
            <a:pPr marL="342900" indent="-342900" defTabSz="914400">
              <a:lnSpc>
                <a:spcPct val="110000"/>
              </a:lnSpc>
              <a:spcAft>
                <a:spcPts val="600"/>
              </a:spcAft>
              <a:buFontTx/>
              <a:buAutoNum type="arabicPeriod" startAt="7"/>
            </a:pPr>
            <a:r>
              <a:rPr lang="ru-RU" sz="1600" dirty="0">
                <a:solidFill>
                  <a:schemeClr val="tx1"/>
                </a:solidFill>
                <a:latin typeface="Century Gothic" panose="020B0502020202020204" pitchFamily="34" charset="0"/>
                <a:cs typeface="Times New Roman" panose="02020603050405020304" pitchFamily="18" charset="0"/>
              </a:rPr>
              <a:t>Договоры с основными контрагентами (поставщиками и покупателями);</a:t>
            </a:r>
          </a:p>
          <a:p>
            <a:pPr marL="342900" indent="-342900" defTabSz="914400">
              <a:lnSpc>
                <a:spcPct val="110000"/>
              </a:lnSpc>
              <a:spcAft>
                <a:spcPts val="600"/>
              </a:spcAft>
              <a:buFontTx/>
              <a:buAutoNum type="arabicPeriod" startAt="7"/>
            </a:pPr>
            <a:r>
              <a:rPr lang="ru-RU" sz="1600" dirty="0">
                <a:solidFill>
                  <a:schemeClr val="tx1"/>
                </a:solidFill>
                <a:latin typeface="Century Gothic" panose="020B0502020202020204" pitchFamily="34" charset="0"/>
                <a:cs typeface="Times New Roman" panose="02020603050405020304" pitchFamily="18" charset="0"/>
              </a:rPr>
              <a:t>Правоустанавливающие (подтверждающие) документы по предоставляемому обеспечению.</a:t>
            </a:r>
          </a:p>
        </p:txBody>
      </p:sp>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3</a:t>
            </a:fld>
            <a:endParaRPr lang="en-US" altLang="ru-RU"/>
          </a:p>
        </p:txBody>
      </p:sp>
      <p:graphicFrame>
        <p:nvGraphicFramePr>
          <p:cNvPr id="8" name="Таблица 7">
            <a:extLst>
              <a:ext uri="{FF2B5EF4-FFF2-40B4-BE49-F238E27FC236}">
                <a16:creationId xmlns:a16="http://schemas.microsoft.com/office/drawing/2014/main" xmlns="" id="{0B6DD753-8D2D-4647-A5B8-723467AB92A7}"/>
              </a:ext>
            </a:extLst>
          </p:cNvPr>
          <p:cNvGraphicFramePr>
            <a:graphicFrameLocks noGrp="1"/>
          </p:cNvGraphicFramePr>
          <p:nvPr>
            <p:extLst>
              <p:ext uri="{D42A27DB-BD31-4B8C-83A1-F6EECF244321}">
                <p14:modId xmlns:p14="http://schemas.microsoft.com/office/powerpoint/2010/main" val="643678841"/>
              </p:ext>
            </p:extLst>
          </p:nvPr>
        </p:nvGraphicFramePr>
        <p:xfrm>
          <a:off x="435428" y="936892"/>
          <a:ext cx="9070978" cy="1188720"/>
        </p:xfrm>
        <a:graphic>
          <a:graphicData uri="http://schemas.openxmlformats.org/drawingml/2006/table">
            <a:tbl>
              <a:tblPr bandRow="1">
                <a:tableStyleId>{2D5ABB26-0587-4C30-8999-92F81FD0307C}</a:tableStyleId>
              </a:tblPr>
              <a:tblGrid>
                <a:gridCol w="1887148">
                  <a:extLst>
                    <a:ext uri="{9D8B030D-6E8A-4147-A177-3AD203B41FA5}">
                      <a16:colId xmlns:a16="http://schemas.microsoft.com/office/drawing/2014/main" xmlns="" val="1769557677"/>
                    </a:ext>
                  </a:extLst>
                </a:gridCol>
                <a:gridCol w="7183830">
                  <a:extLst>
                    <a:ext uri="{9D8B030D-6E8A-4147-A177-3AD203B41FA5}">
                      <a16:colId xmlns:a16="http://schemas.microsoft.com/office/drawing/2014/main" xmlns="" val="4289887176"/>
                    </a:ext>
                  </a:extLst>
                </a:gridCol>
              </a:tblGrid>
              <a:tr h="1062798">
                <a:tc>
                  <a:txBody>
                    <a:bodyPr/>
                    <a:lstStyle/>
                    <a:p>
                      <a:r>
                        <a:rPr lang="ru-RU" sz="1600" b="1" dirty="0">
                          <a:latin typeface="Century Gothic" panose="020B0502020202020204" pitchFamily="34" charset="0"/>
                        </a:rPr>
                        <a:t>Подача заявки</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50000"/>
                        </a:lnSpc>
                      </a:pPr>
                      <a:r>
                        <a:rPr lang="ru-RU" sz="1600" dirty="0">
                          <a:latin typeface="Century Gothic" panose="020B0502020202020204" pitchFamily="34" charset="0"/>
                        </a:rPr>
                        <a:t>-  лично или по доверенности в офисе Фонда (г. Красногорск)</a:t>
                      </a:r>
                    </a:p>
                    <a:p>
                      <a:pPr marL="285750" indent="-285750">
                        <a:lnSpc>
                          <a:spcPct val="150000"/>
                        </a:lnSpc>
                        <a:buFontTx/>
                        <a:buChar char="-"/>
                      </a:pPr>
                      <a:r>
                        <a:rPr lang="ru-RU" sz="1600" dirty="0">
                          <a:latin typeface="Century Gothic" panose="020B0502020202020204" pitchFamily="34" charset="0"/>
                        </a:rPr>
                        <a:t>через 26 офисов МФЦ (список на сайте) в запечатанном виде</a:t>
                      </a:r>
                    </a:p>
                    <a:p>
                      <a:pPr marL="285750" indent="-285750">
                        <a:lnSpc>
                          <a:spcPct val="150000"/>
                        </a:lnSpc>
                        <a:buFontTx/>
                        <a:buChar char="-"/>
                      </a:pPr>
                      <a:r>
                        <a:rPr lang="ru-RU" sz="1600" dirty="0">
                          <a:latin typeface="Century Gothic" panose="020B0502020202020204" pitchFamily="34" charset="0"/>
                        </a:rPr>
                        <a:t>консультации в офисах «Мой бизнес»</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bl>
          </a:graphicData>
        </a:graphic>
      </p:graphicFrame>
    </p:spTree>
    <p:extLst>
      <p:ext uri="{BB962C8B-B14F-4D97-AF65-F5344CB8AC3E}">
        <p14:creationId xmlns:p14="http://schemas.microsoft.com/office/powerpoint/2010/main" val="32080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a:xfrm>
            <a:off x="7594601" y="6519536"/>
            <a:ext cx="2063750" cy="182562"/>
          </a:xfrm>
        </p:spPr>
        <p:txBody>
          <a:bodyPr/>
          <a:lstStyle/>
          <a:p>
            <a:pPr>
              <a:defRPr/>
            </a:pPr>
            <a:fld id="{A75F70F0-0F10-43DB-B21C-44BBECAE22B0}" type="slidenum">
              <a:rPr lang="en-US" altLang="ru-RU" smtClean="0"/>
              <a:pPr>
                <a:defRPr/>
              </a:pPr>
              <a:t>4</a:t>
            </a:fld>
            <a:endParaRPr lang="en-US" altLang="ru-RU" dirty="0"/>
          </a:p>
        </p:txBody>
      </p:sp>
      <p:sp>
        <p:nvSpPr>
          <p:cNvPr id="6" name="TextBox 5">
            <a:extLst>
              <a:ext uri="{FF2B5EF4-FFF2-40B4-BE49-F238E27FC236}">
                <a16:creationId xmlns:a16="http://schemas.microsoft.com/office/drawing/2014/main" xmlns="" id="{D175EFB0-659B-40FC-9162-1316FD9DC0D2}"/>
              </a:ext>
            </a:extLst>
          </p:cNvPr>
          <p:cNvSpPr txBox="1"/>
          <p:nvPr/>
        </p:nvSpPr>
        <p:spPr>
          <a:xfrm>
            <a:off x="711200" y="931240"/>
            <a:ext cx="8229455"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a:solidFill>
                  <a:prstClr val="black"/>
                </a:solidFill>
                <a:latin typeface="Century Gothic" panose="020B0502020202020204" pitchFamily="34" charset="0"/>
                <a:cs typeface="Arial" pitchFamily="34" charset="0"/>
              </a:rPr>
              <a:t>Деятельность фонда в 2019 г. </a:t>
            </a:r>
            <a:r>
              <a:rPr lang="ru-RU" dirty="0">
                <a:solidFill>
                  <a:prstClr val="black"/>
                </a:solidFill>
                <a:latin typeface="Century Gothic" panose="020B0502020202020204" pitchFamily="34" charset="0"/>
                <a:cs typeface="Arial" pitchFamily="34" charset="0"/>
              </a:rPr>
              <a:t>(на 30.09.2019)</a:t>
            </a:r>
            <a:endParaRPr kumimoji="0" lang="en-US"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itchFamily="34" charset="0"/>
            </a:endParaRPr>
          </a:p>
        </p:txBody>
      </p:sp>
      <p:graphicFrame>
        <p:nvGraphicFramePr>
          <p:cNvPr id="7" name="Таблица 6">
            <a:extLst>
              <a:ext uri="{FF2B5EF4-FFF2-40B4-BE49-F238E27FC236}">
                <a16:creationId xmlns:a16="http://schemas.microsoft.com/office/drawing/2014/main" xmlns="" id="{591CC682-2766-4122-872D-65510BD4DE3B}"/>
              </a:ext>
            </a:extLst>
          </p:cNvPr>
          <p:cNvGraphicFramePr>
            <a:graphicFrameLocks noGrp="1"/>
          </p:cNvGraphicFramePr>
          <p:nvPr>
            <p:extLst>
              <p:ext uri="{D42A27DB-BD31-4B8C-83A1-F6EECF244321}">
                <p14:modId xmlns:p14="http://schemas.microsoft.com/office/powerpoint/2010/main" val="3760437325"/>
              </p:ext>
            </p:extLst>
          </p:nvPr>
        </p:nvGraphicFramePr>
        <p:xfrm>
          <a:off x="229420" y="1752707"/>
          <a:ext cx="5585942" cy="4693813"/>
        </p:xfrm>
        <a:graphic>
          <a:graphicData uri="http://schemas.openxmlformats.org/drawingml/2006/table">
            <a:tbl>
              <a:tblPr bandRow="1">
                <a:tableStyleId>{2D5ABB26-0587-4C30-8999-92F81FD0307C}</a:tableStyleId>
              </a:tblPr>
              <a:tblGrid>
                <a:gridCol w="1809692">
                  <a:extLst>
                    <a:ext uri="{9D8B030D-6E8A-4147-A177-3AD203B41FA5}">
                      <a16:colId xmlns:a16="http://schemas.microsoft.com/office/drawing/2014/main" xmlns="" val="1769557677"/>
                    </a:ext>
                  </a:extLst>
                </a:gridCol>
                <a:gridCol w="1184855">
                  <a:extLst>
                    <a:ext uri="{9D8B030D-6E8A-4147-A177-3AD203B41FA5}">
                      <a16:colId xmlns:a16="http://schemas.microsoft.com/office/drawing/2014/main" xmlns="" val="4289887176"/>
                    </a:ext>
                  </a:extLst>
                </a:gridCol>
                <a:gridCol w="2591395">
                  <a:extLst>
                    <a:ext uri="{9D8B030D-6E8A-4147-A177-3AD203B41FA5}">
                      <a16:colId xmlns:a16="http://schemas.microsoft.com/office/drawing/2014/main" xmlns="" val="2897751755"/>
                    </a:ext>
                  </a:extLst>
                </a:gridCol>
              </a:tblGrid>
              <a:tr h="2545830">
                <a:tc>
                  <a:txBody>
                    <a:bodyPr/>
                    <a:lstStyle/>
                    <a:p>
                      <a:r>
                        <a:rPr lang="ru-RU" sz="1600" dirty="0">
                          <a:latin typeface="Century Gothic" panose="020B0502020202020204" pitchFamily="34" charset="0"/>
                        </a:rPr>
                        <a:t>Рассмотрено заявок</a:t>
                      </a:r>
                    </a:p>
                    <a:p>
                      <a:r>
                        <a:rPr lang="ru-RU" sz="1600" dirty="0">
                          <a:latin typeface="Century Gothic" panose="020B0502020202020204" pitchFamily="34" charset="0"/>
                        </a:rPr>
                        <a:t>Предоставлено микрозаймов</a:t>
                      </a:r>
                    </a:p>
                    <a:p>
                      <a:endParaRPr lang="ru-RU" sz="1600" dirty="0">
                        <a:latin typeface="Century Gothic" panose="020B0502020202020204" pitchFamily="34" charset="0"/>
                      </a:endParaRPr>
                    </a:p>
                    <a:p>
                      <a:pPr algn="r"/>
                      <a:r>
                        <a:rPr lang="ru-RU" sz="1400" dirty="0">
                          <a:latin typeface="Century Gothic" panose="020B0502020202020204" pitchFamily="34" charset="0"/>
                        </a:rPr>
                        <a:t>на оборотные</a:t>
                      </a:r>
                    </a:p>
                    <a:p>
                      <a:pPr algn="r"/>
                      <a:r>
                        <a:rPr lang="ru-RU" sz="1400" dirty="0">
                          <a:latin typeface="Century Gothic" panose="020B0502020202020204" pitchFamily="34" charset="0"/>
                        </a:rPr>
                        <a:t>на основные</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600" b="1" dirty="0">
                          <a:latin typeface="Century Gothic" panose="020B0502020202020204" pitchFamily="34" charset="0"/>
                        </a:rPr>
                        <a:t>121</a:t>
                      </a:r>
                    </a:p>
                    <a:p>
                      <a:endParaRPr lang="ru-RU" sz="1600" b="1" dirty="0">
                        <a:latin typeface="Century Gothic" panose="020B0502020202020204" pitchFamily="34" charset="0"/>
                      </a:endParaRPr>
                    </a:p>
                    <a:p>
                      <a:r>
                        <a:rPr lang="ru-RU" sz="1600" b="1" dirty="0">
                          <a:latin typeface="Century Gothic" panose="020B0502020202020204" pitchFamily="34" charset="0"/>
                        </a:rPr>
                        <a:t>111</a:t>
                      </a:r>
                    </a:p>
                    <a:p>
                      <a:r>
                        <a:rPr lang="ru-RU" sz="1600" b="1" dirty="0">
                          <a:latin typeface="Century Gothic" panose="020B0502020202020204" pitchFamily="34" charset="0"/>
                        </a:rPr>
                        <a:t>258,3 </a:t>
                      </a:r>
                      <a:r>
                        <a:rPr lang="ru-RU" sz="1400" dirty="0">
                          <a:latin typeface="Century Gothic" panose="020B0502020202020204" pitchFamily="34" charset="0"/>
                        </a:rPr>
                        <a:t>млн.</a:t>
                      </a:r>
                      <a:endParaRPr lang="ru-RU" sz="1600" dirty="0">
                        <a:latin typeface="Century Gothic" panose="020B0502020202020204" pitchFamily="34" charset="0"/>
                      </a:endParaRPr>
                    </a:p>
                    <a:p>
                      <a:endParaRPr lang="ru-RU" sz="1600" dirty="0">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156,3 </a:t>
                      </a:r>
                      <a:r>
                        <a:rPr lang="ru-RU" sz="1200" dirty="0">
                          <a:latin typeface="Century Gothic" panose="020B0502020202020204" pitchFamily="34" charset="0"/>
                        </a:rPr>
                        <a:t>млн.</a:t>
                      </a:r>
                      <a:endParaRPr lang="ru-RU" sz="1400" dirty="0">
                        <a:latin typeface="Century Gothic" panose="020B0502020202020204" pitchFamily="34" charset="0"/>
                      </a:endParaRPr>
                    </a:p>
                    <a:p>
                      <a:r>
                        <a:rPr lang="ru-RU" sz="1400" dirty="0">
                          <a:latin typeface="Century Gothic" panose="020B0502020202020204" pitchFamily="34" charset="0"/>
                        </a:rPr>
                        <a:t>102,0 </a:t>
                      </a:r>
                      <a:r>
                        <a:rPr lang="ru-RU" sz="1200" dirty="0">
                          <a:latin typeface="Century Gothic" panose="020B0502020202020204" pitchFamily="34" charset="0"/>
                        </a:rPr>
                        <a:t>млн.</a:t>
                      </a:r>
                      <a:endParaRPr lang="ru-RU" sz="1400"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20000"/>
                        </a:lnSpc>
                      </a:pPr>
                      <a:r>
                        <a:rPr lang="ru-RU" sz="1400" dirty="0">
                          <a:latin typeface="Century Gothic" panose="020B0502020202020204" pitchFamily="34" charset="0"/>
                        </a:rPr>
                        <a:t>По видам деятельности:</a:t>
                      </a:r>
                    </a:p>
                    <a:p>
                      <a:pPr>
                        <a:lnSpc>
                          <a:spcPct val="120000"/>
                        </a:lnSpc>
                      </a:pPr>
                      <a:r>
                        <a:rPr lang="ru-RU" sz="1400" dirty="0">
                          <a:latin typeface="Century Gothic" panose="020B0502020202020204" pitchFamily="34" charset="0"/>
                        </a:rPr>
                        <a:t>89,0 </a:t>
                      </a:r>
                      <a:r>
                        <a:rPr lang="ru-RU" sz="1200" dirty="0">
                          <a:latin typeface="Century Gothic" panose="020B0502020202020204" pitchFamily="34" charset="0"/>
                        </a:rPr>
                        <a:t>млн.</a:t>
                      </a:r>
                      <a:r>
                        <a:rPr lang="ru-RU" sz="1400" dirty="0">
                          <a:latin typeface="Century Gothic" panose="020B0502020202020204" pitchFamily="34" charset="0"/>
                        </a:rPr>
                        <a:t> - производство</a:t>
                      </a:r>
                    </a:p>
                    <a:p>
                      <a:pPr>
                        <a:lnSpc>
                          <a:spcPct val="120000"/>
                        </a:lnSpc>
                      </a:pPr>
                      <a:r>
                        <a:rPr lang="ru-RU" sz="1400" dirty="0">
                          <a:latin typeface="Century Gothic" panose="020B0502020202020204" pitchFamily="34" charset="0"/>
                        </a:rPr>
                        <a:t>48,1 </a:t>
                      </a:r>
                      <a:r>
                        <a:rPr lang="ru-RU" sz="1200" dirty="0">
                          <a:latin typeface="Century Gothic" panose="020B0502020202020204" pitchFamily="34" charset="0"/>
                        </a:rPr>
                        <a:t>млн.</a:t>
                      </a:r>
                      <a:r>
                        <a:rPr lang="ru-RU" sz="1400" dirty="0">
                          <a:latin typeface="Century Gothic" panose="020B0502020202020204" pitchFamily="34" charset="0"/>
                        </a:rPr>
                        <a:t> - с/х</a:t>
                      </a:r>
                    </a:p>
                    <a:p>
                      <a:pPr>
                        <a:lnSpc>
                          <a:spcPct val="120000"/>
                        </a:lnSpc>
                      </a:pPr>
                      <a:r>
                        <a:rPr lang="ru-RU" sz="1400" dirty="0">
                          <a:latin typeface="Century Gothic" panose="020B0502020202020204" pitchFamily="34" charset="0"/>
                        </a:rPr>
                        <a:t>30,1 </a:t>
                      </a:r>
                      <a:r>
                        <a:rPr lang="ru-RU" sz="1200" dirty="0">
                          <a:latin typeface="Century Gothic" panose="020B0502020202020204" pitchFamily="34" charset="0"/>
                        </a:rPr>
                        <a:t>млн.</a:t>
                      </a:r>
                      <a:r>
                        <a:rPr lang="ru-RU" sz="1400" dirty="0">
                          <a:latin typeface="Century Gothic" panose="020B0502020202020204" pitchFamily="34" charset="0"/>
                        </a:rPr>
                        <a:t> - медицина</a:t>
                      </a:r>
                    </a:p>
                    <a:p>
                      <a:pPr>
                        <a:lnSpc>
                          <a:spcPct val="120000"/>
                        </a:lnSpc>
                      </a:pPr>
                      <a:r>
                        <a:rPr lang="ru-RU" sz="1400" dirty="0">
                          <a:latin typeface="Century Gothic" panose="020B0502020202020204" pitchFamily="34" charset="0"/>
                        </a:rPr>
                        <a:t>23,4 </a:t>
                      </a:r>
                      <a:r>
                        <a:rPr lang="ru-RU" sz="1200" dirty="0">
                          <a:latin typeface="Century Gothic" panose="020B0502020202020204" pitchFamily="34" charset="0"/>
                        </a:rPr>
                        <a:t>млн.</a:t>
                      </a:r>
                      <a:r>
                        <a:rPr lang="ru-RU" sz="1400" dirty="0">
                          <a:latin typeface="Century Gothic" panose="020B0502020202020204" pitchFamily="34" charset="0"/>
                        </a:rPr>
                        <a:t> - торговля</a:t>
                      </a:r>
                    </a:p>
                    <a:p>
                      <a:pPr>
                        <a:lnSpc>
                          <a:spcPct val="120000"/>
                        </a:lnSpc>
                      </a:pPr>
                      <a:r>
                        <a:rPr lang="ru-RU" sz="1400" dirty="0">
                          <a:latin typeface="Century Gothic" panose="020B0502020202020204" pitchFamily="34" charset="0"/>
                        </a:rPr>
                        <a:t>10,1 млн. –бытовые услуги</a:t>
                      </a:r>
                    </a:p>
                    <a:p>
                      <a:pPr>
                        <a:lnSpc>
                          <a:spcPct val="120000"/>
                        </a:lnSpc>
                      </a:pPr>
                      <a:r>
                        <a:rPr lang="ru-RU" sz="1400" dirty="0">
                          <a:latin typeface="Century Gothic" panose="020B0502020202020204" pitchFamily="34" charset="0"/>
                        </a:rPr>
                        <a:t>14,1 млн. -строительство</a:t>
                      </a:r>
                    </a:p>
                    <a:p>
                      <a:pPr>
                        <a:lnSpc>
                          <a:spcPct val="120000"/>
                        </a:lnSpc>
                      </a:pPr>
                      <a:r>
                        <a:rPr lang="ru-RU" sz="1400" dirty="0">
                          <a:latin typeface="Century Gothic" panose="020B0502020202020204" pitchFamily="34" charset="0"/>
                        </a:rPr>
                        <a:t>43,5 </a:t>
                      </a:r>
                      <a:r>
                        <a:rPr lang="ru-RU" sz="1200" dirty="0">
                          <a:latin typeface="Century Gothic" panose="020B0502020202020204" pitchFamily="34" charset="0"/>
                        </a:rPr>
                        <a:t>млн.</a:t>
                      </a:r>
                      <a:r>
                        <a:rPr lang="ru-RU" sz="1400" dirty="0">
                          <a:latin typeface="Century Gothic" panose="020B0502020202020204" pitchFamily="34" charset="0"/>
                        </a:rPr>
                        <a:t> – другое</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r h="1132619">
                <a:tc>
                  <a:txBody>
                    <a:bodyPr/>
                    <a:lstStyle/>
                    <a:p>
                      <a:r>
                        <a:rPr lang="ru-RU" sz="1600" dirty="0">
                          <a:latin typeface="Century Gothic" panose="020B0502020202020204" pitchFamily="34" charset="0"/>
                        </a:rPr>
                        <a:t>Портфель займов</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600" b="1" dirty="0">
                          <a:latin typeface="Century Gothic" panose="020B0502020202020204" pitchFamily="34" charset="0"/>
                        </a:rPr>
                        <a:t>321</a:t>
                      </a:r>
                      <a:r>
                        <a:rPr lang="ru-RU" sz="1600" dirty="0">
                          <a:latin typeface="Century Gothic" panose="020B0502020202020204" pitchFamily="34" charset="0"/>
                        </a:rPr>
                        <a:t> </a:t>
                      </a:r>
                      <a:r>
                        <a:rPr lang="ru-RU" sz="1400" dirty="0">
                          <a:latin typeface="Century Gothic" panose="020B0502020202020204" pitchFamily="34" charset="0"/>
                        </a:rPr>
                        <a:t>млн. рублей</a:t>
                      </a:r>
                      <a:endParaRPr lang="ru-RU" sz="1600"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ru-RU" sz="1400" dirty="0">
                          <a:latin typeface="Century Gothic" panose="020B0502020202020204" pitchFamily="34" charset="0"/>
                        </a:rPr>
                        <a:t>106% от суммы субсидии</a:t>
                      </a:r>
                    </a:p>
                    <a:p>
                      <a:pPr>
                        <a:lnSpc>
                          <a:spcPct val="120000"/>
                        </a:lnSpc>
                      </a:pPr>
                      <a:r>
                        <a:rPr lang="ru-RU" sz="1400" dirty="0">
                          <a:latin typeface="Century Gothic" panose="020B0502020202020204" pitchFamily="34" charset="0"/>
                        </a:rPr>
                        <a:t>116% к началу года</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619070959"/>
                  </a:ext>
                </a:extLst>
              </a:tr>
              <a:tr h="1015364">
                <a:tc>
                  <a:txBody>
                    <a:bodyPr/>
                    <a:lstStyle/>
                    <a:p>
                      <a:r>
                        <a:rPr lang="ru-RU" sz="1600" dirty="0">
                          <a:latin typeface="Century Gothic" panose="020B0502020202020204" pitchFamily="34" charset="0"/>
                        </a:rPr>
                        <a:t>Средняя процентная ставка</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r>
                        <a:rPr lang="ru-RU" sz="1600" b="1" dirty="0">
                          <a:latin typeface="Century Gothic" panose="020B0502020202020204" pitchFamily="34" charset="0"/>
                        </a:rPr>
                        <a:t>9,1%</a:t>
                      </a:r>
                      <a:r>
                        <a:rPr lang="ru-RU" sz="1600" dirty="0">
                          <a:latin typeface="Century Gothic" panose="020B0502020202020204" pitchFamily="34" charset="0"/>
                        </a:rPr>
                        <a:t> </a:t>
                      </a:r>
                      <a:r>
                        <a:rPr lang="ru-RU" sz="1400" dirty="0">
                          <a:latin typeface="Century Gothic" panose="020B0502020202020204" pitchFamily="34" charset="0"/>
                        </a:rPr>
                        <a:t>годовых</a:t>
                      </a:r>
                      <a:endParaRPr lang="ru-RU" sz="1600"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r>
                        <a:rPr lang="ru-RU" sz="1400" dirty="0">
                          <a:latin typeface="Century Gothic" panose="020B0502020202020204" pitchFamily="34" charset="0"/>
                        </a:rPr>
                        <a:t>8,3% - приоритетные виды деятельности</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487366491"/>
                  </a:ext>
                </a:extLst>
              </a:tr>
            </a:tbl>
          </a:graphicData>
        </a:graphic>
      </p:graphicFrame>
      <p:graphicFrame>
        <p:nvGraphicFramePr>
          <p:cNvPr id="8" name="Диаграмма 7">
            <a:extLst>
              <a:ext uri="{FF2B5EF4-FFF2-40B4-BE49-F238E27FC236}">
                <a16:creationId xmlns:a16="http://schemas.microsoft.com/office/drawing/2014/main" xmlns="" id="{42EFF163-C513-434B-9C5B-44233D89DE90}"/>
              </a:ext>
            </a:extLst>
          </p:cNvPr>
          <p:cNvGraphicFramePr/>
          <p:nvPr>
            <p:extLst>
              <p:ext uri="{D42A27DB-BD31-4B8C-83A1-F6EECF244321}">
                <p14:modId xmlns:p14="http://schemas.microsoft.com/office/powerpoint/2010/main" val="4159241087"/>
              </p:ext>
            </p:extLst>
          </p:nvPr>
        </p:nvGraphicFramePr>
        <p:xfrm>
          <a:off x="6033155" y="1439916"/>
          <a:ext cx="3625196" cy="449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Прямоугольник 8">
            <a:extLst>
              <a:ext uri="{FF2B5EF4-FFF2-40B4-BE49-F238E27FC236}">
                <a16:creationId xmlns:a16="http://schemas.microsoft.com/office/drawing/2014/main" xmlns="" id="{B09AEDF0-C4BA-4C4D-A708-FBF2830CB433}"/>
              </a:ext>
            </a:extLst>
          </p:cNvPr>
          <p:cNvSpPr/>
          <p:nvPr/>
        </p:nvSpPr>
        <p:spPr>
          <a:xfrm>
            <a:off x="5908701" y="5672306"/>
            <a:ext cx="3874103" cy="523220"/>
          </a:xfrm>
          <a:prstGeom prst="rect">
            <a:avLst/>
          </a:prstGeom>
        </p:spPr>
        <p:txBody>
          <a:bodyPr wrap="square">
            <a:spAutoFit/>
          </a:bodyPr>
          <a:lstStyle/>
          <a:p>
            <a:pPr algn="ctr"/>
            <a:r>
              <a:rPr lang="ru-RU" sz="1400" b="1" dirty="0">
                <a:solidFill>
                  <a:srgbClr val="F55F0B"/>
                </a:solidFill>
                <a:latin typeface="Century Gothic" panose="020B0502020202020204" pitchFamily="34" charset="0"/>
                <a:cs typeface="Arial" pitchFamily="34" charset="0"/>
              </a:rPr>
              <a:t>Фондом всего предоставлено </a:t>
            </a:r>
          </a:p>
          <a:p>
            <a:pPr algn="ctr"/>
            <a:r>
              <a:rPr lang="ru-RU" sz="1400" b="1" dirty="0">
                <a:solidFill>
                  <a:srgbClr val="F55F0B"/>
                </a:solidFill>
                <a:latin typeface="Century Gothic" panose="020B0502020202020204" pitchFamily="34" charset="0"/>
                <a:cs typeface="Arial" pitchFamily="34" charset="0"/>
              </a:rPr>
              <a:t>1475 микрозаймов на 1,88 млрд. рублей</a:t>
            </a:r>
            <a:endParaRPr lang="ru-RU" sz="1400" b="1" dirty="0">
              <a:solidFill>
                <a:srgbClr val="23669D"/>
              </a:solidFill>
              <a:latin typeface="Century Gothic" panose="020B0502020202020204" pitchFamily="34" charset="0"/>
              <a:cs typeface="Arial" pitchFamily="34" charset="0"/>
            </a:endParaRPr>
          </a:p>
        </p:txBody>
      </p:sp>
    </p:spTree>
    <p:extLst>
      <p:ext uri="{BB962C8B-B14F-4D97-AF65-F5344CB8AC3E}">
        <p14:creationId xmlns:p14="http://schemas.microsoft.com/office/powerpoint/2010/main" val="4006161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Заголовок 25"/>
          <p:cNvSpPr>
            <a:spLocks noGrp="1"/>
          </p:cNvSpPr>
          <p:nvPr>
            <p:ph type="title"/>
          </p:nvPr>
        </p:nvSpPr>
        <p:spPr>
          <a:xfrm>
            <a:off x="1363614" y="342190"/>
            <a:ext cx="7859517" cy="369332"/>
          </a:xfrm>
        </p:spPr>
        <p:txBody>
          <a:bodyPr/>
          <a:lstStyle/>
          <a:p>
            <a:pPr algn="ctr"/>
            <a:r>
              <a:rPr lang="ru-RU" sz="2400" dirty="0">
                <a:latin typeface="Arial Narrow" pitchFamily="34" charset="0"/>
              </a:rPr>
              <a:t>Московский областной фонд микрофинансирования</a:t>
            </a:r>
          </a:p>
        </p:txBody>
      </p:sp>
      <p:sp>
        <p:nvSpPr>
          <p:cNvPr id="7" name="Содержимое 2"/>
          <p:cNvSpPr txBox="1">
            <a:spLocks/>
          </p:cNvSpPr>
          <p:nvPr/>
        </p:nvSpPr>
        <p:spPr bwMode="auto">
          <a:xfrm>
            <a:off x="609600" y="2310746"/>
            <a:ext cx="8686800" cy="3891407"/>
          </a:xfrm>
          <a:prstGeom prst="rect">
            <a:avLst/>
          </a:prstGeom>
          <a:noFill/>
          <a:ln w="9525">
            <a:noFill/>
            <a:miter lim="800000"/>
            <a:headEnd/>
            <a:tailEnd/>
          </a:ln>
        </p:spPr>
        <p:txBody>
          <a:bodyPr/>
          <a:lstStyle/>
          <a:p>
            <a:pPr marL="342900" indent="-342900" algn="ctr" eaLnBrk="0" hangingPunct="0">
              <a:spcBef>
                <a:spcPct val="20000"/>
              </a:spcBef>
            </a:pPr>
            <a:r>
              <a:rPr lang="ru-RU" sz="6000" dirty="0"/>
              <a:t> </a:t>
            </a:r>
            <a:r>
              <a:rPr lang="ru-RU" sz="6000" b="1" dirty="0"/>
              <a:t>(495) 730-50-76 </a:t>
            </a:r>
            <a:endParaRPr lang="ru-RU" sz="6000" b="1" dirty="0">
              <a:hlinkClick r:id="rId2"/>
            </a:endParaRPr>
          </a:p>
          <a:p>
            <a:pPr marL="342900" indent="-342900" algn="ctr" eaLnBrk="0" hangingPunct="0">
              <a:spcBef>
                <a:spcPct val="20000"/>
              </a:spcBef>
            </a:pPr>
            <a:r>
              <a:rPr lang="en-US" sz="6000" dirty="0">
                <a:hlinkClick r:id="rId2"/>
              </a:rPr>
              <a:t>www.mofmicro.ru</a:t>
            </a:r>
            <a:endParaRPr lang="ru-RU" sz="4800" dirty="0"/>
          </a:p>
          <a:p>
            <a:pPr marL="342900" indent="-342900" algn="ctr" eaLnBrk="0" hangingPunct="0">
              <a:spcBef>
                <a:spcPct val="20000"/>
              </a:spcBef>
            </a:pPr>
            <a:r>
              <a:rPr lang="en-US" sz="3200" dirty="0"/>
              <a:t>fond@mofmicro.ru</a:t>
            </a:r>
            <a:endParaRPr lang="ru-RU" sz="3200" dirty="0"/>
          </a:p>
          <a:p>
            <a:pPr marL="342900" indent="-342900" algn="ctr" eaLnBrk="0" hangingPunct="0">
              <a:spcBef>
                <a:spcPct val="20000"/>
              </a:spcBef>
            </a:pPr>
            <a:r>
              <a:rPr lang="ru-RU" sz="3200" dirty="0"/>
              <a:t>г. Красногорск, бульвар Строителей, д.4, корп.1, секция Г, 12 этаж, офис 10</a:t>
            </a:r>
            <a:endParaRPr lang="en-US" sz="3200" dirty="0"/>
          </a:p>
        </p:txBody>
      </p:sp>
      <p:pic>
        <p:nvPicPr>
          <p:cNvPr id="8" name="Рисунок 7" descr="Логотип МОФМ_5.jpg"/>
          <p:cNvPicPr>
            <a:picLocks noChangeAspect="1"/>
          </p:cNvPicPr>
          <p:nvPr/>
        </p:nvPicPr>
        <p:blipFill>
          <a:blip r:embed="rId3" cstate="print"/>
          <a:stretch>
            <a:fillRect/>
          </a:stretch>
        </p:blipFill>
        <p:spPr>
          <a:xfrm>
            <a:off x="4442567" y="1068897"/>
            <a:ext cx="1020865" cy="1027326"/>
          </a:xfrm>
          <a:prstGeom prst="rect">
            <a:avLst/>
          </a:prstGeom>
        </p:spPr>
      </p:pic>
      <p:sp>
        <p:nvSpPr>
          <p:cNvPr id="2" name="Номер слайда 1">
            <a:extLst>
              <a:ext uri="{FF2B5EF4-FFF2-40B4-BE49-F238E27FC236}">
                <a16:creationId xmlns:a16="http://schemas.microsoft.com/office/drawing/2014/main" xmlns="" id="{13AB143D-AB36-470B-BE3B-33C72A015814}"/>
              </a:ext>
            </a:extLst>
          </p:cNvPr>
          <p:cNvSpPr>
            <a:spLocks noGrp="1"/>
          </p:cNvSpPr>
          <p:nvPr>
            <p:ph type="sldNum" sz="quarter" idx="10"/>
          </p:nvPr>
        </p:nvSpPr>
        <p:spPr/>
        <p:txBody>
          <a:bodyPr/>
          <a:lstStyle/>
          <a:p>
            <a:pPr>
              <a:defRPr/>
            </a:pPr>
            <a:fld id="{A75F70F0-0F10-43DB-B21C-44BBECAE22B0}" type="slidenum">
              <a:rPr lang="en-US" altLang="ru-RU" smtClean="0"/>
              <a:pPr>
                <a:defRPr/>
              </a:pPr>
              <a:t>5</a:t>
            </a:fld>
            <a:endParaRPr lang="en-US" altLang="ru-RU"/>
          </a:p>
        </p:txBody>
      </p:sp>
      <p:pic>
        <p:nvPicPr>
          <p:cNvPr id="10" name="Рисунок 9">
            <a:extLst>
              <a:ext uri="{FF2B5EF4-FFF2-40B4-BE49-F238E27FC236}">
                <a16:creationId xmlns:a16="http://schemas.microsoft.com/office/drawing/2014/main" xmlns="" id="{1E62F59F-652C-44C8-80BD-82BD6EBD65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9420" y="160743"/>
            <a:ext cx="1134194" cy="643929"/>
          </a:xfrm>
          <a:prstGeom prst="rect">
            <a:avLst/>
          </a:prstGeom>
        </p:spPr>
      </p:pic>
    </p:spTree>
    <p:extLst>
      <p:ext uri="{BB962C8B-B14F-4D97-AF65-F5344CB8AC3E}">
        <p14:creationId xmlns:p14="http://schemas.microsoft.com/office/powerpoint/2010/main" val="38338043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5_Universal Template_R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7424</TotalTime>
  <Words>760</Words>
  <Application>Microsoft Office PowerPoint</Application>
  <PresentationFormat>Лист A4 (210x297 мм)</PresentationFormat>
  <Paragraphs>170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5_Universal Template_RU</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Поведская Нина;А. Большухин</dc:creator>
  <cp:lastModifiedBy>ws2001</cp:lastModifiedBy>
  <cp:revision>609</cp:revision>
  <cp:lastPrinted>2019-02-21T06:20:38Z</cp:lastPrinted>
  <dcterms:created xsi:type="dcterms:W3CDTF">2014-02-04T07:17:20Z</dcterms:created>
  <dcterms:modified xsi:type="dcterms:W3CDTF">2019-10-28T07:21:52Z</dcterms:modified>
</cp:coreProperties>
</file>