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7"/>
  </p:notesMasterIdLst>
  <p:sldIdLst>
    <p:sldId id="256" r:id="rId3"/>
    <p:sldId id="294" r:id="rId4"/>
    <p:sldId id="293" r:id="rId5"/>
    <p:sldId id="295" r:id="rId6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70AA"/>
    <a:srgbClr val="3A6598"/>
    <a:srgbClr val="F8FBE9"/>
    <a:srgbClr val="39471D"/>
    <a:srgbClr val="404F21"/>
    <a:srgbClr val="556A2C"/>
    <a:srgbClr val="586D2D"/>
    <a:srgbClr val="607731"/>
    <a:srgbClr val="AEC87A"/>
    <a:srgbClr val="7F76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217" autoAdjust="0"/>
    <p:restoredTop sz="94660"/>
  </p:normalViewPr>
  <p:slideViewPr>
    <p:cSldViewPr>
      <p:cViewPr>
        <p:scale>
          <a:sx n="95" d="100"/>
          <a:sy n="95" d="100"/>
        </p:scale>
        <p:origin x="-65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918F07-7EB1-4FDF-8BEA-440237109360}" type="datetimeFigureOut">
              <a:rPr lang="ru-RU" smtClean="0"/>
              <a:pPr/>
              <a:t>12.05.2017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FD8C5A-0368-419B-AF3C-3EA8D1F21F5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3291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9027" y="2276872"/>
            <a:ext cx="47880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Arial" pitchFamily="34" charset="0"/>
              </a:rPr>
              <a:t>Министерство инвестиций и инноваций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Arial" pitchFamily="34" charset="0"/>
              </a:rPr>
              <a:t>Московской области</a:t>
            </a:r>
            <a:endParaRPr kumimoji="0" lang="en-US" altLang="ko-KR" sz="16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16998" y="1029078"/>
            <a:ext cx="828745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맑은 고딕" pitchFamily="50" charset="-127"/>
                <a:cs typeface="Arial" pitchFamily="34" charset="0"/>
              </a:rPr>
              <a:t>Стратегией развития до 2021 </a:t>
            </a:r>
            <a:r>
              <a:rPr lang="ru-RU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맑은 고딕" pitchFamily="50" charset="-127"/>
                <a:cs typeface="Arial" pitchFamily="34" charset="0"/>
              </a:rPr>
              <a:t>года</a:t>
            </a:r>
          </a:p>
          <a:p>
            <a:r>
              <a:rPr lang="ru-RU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맑은 고딕" pitchFamily="50" charset="-127"/>
                <a:cs typeface="Arial" pitchFamily="34" charset="0"/>
              </a:rPr>
              <a:t>и </a:t>
            </a:r>
            <a:r>
              <a:rPr lang="ru-RU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맑은 고딕" pitchFamily="50" charset="-127"/>
                <a:cs typeface="Arial" pitchFamily="34" charset="0"/>
              </a:rPr>
              <a:t>бизнес-модели деятельности ВЭБ</a:t>
            </a:r>
            <a:endParaRPr lang="en-US" altLang="ko-KR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맑은 고딕" pitchFamily="50" charset="-127"/>
              <a:cs typeface="Arial" pitchFamily="34" charset="0"/>
            </a:endParaRPr>
          </a:p>
        </p:txBody>
      </p:sp>
      <p:pic>
        <p:nvPicPr>
          <p:cNvPr id="11" name="Picture 2" descr="C:\Users\DembitskiyMN\Desktop\logo_pm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2614" y="5661248"/>
            <a:ext cx="1627138" cy="658423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17" b="5608"/>
          <a:stretch/>
        </p:blipFill>
        <p:spPr bwMode="auto">
          <a:xfrm>
            <a:off x="338889" y="116632"/>
            <a:ext cx="2638797" cy="885750"/>
          </a:xfrm>
          <a:prstGeom prst="round2Diag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>
                <a:latin typeface="Calibri" panose="020F0502020204030204" pitchFamily="34" charset="0"/>
              </a:rPr>
              <a:t/>
            </a:r>
            <a:br>
              <a:rPr lang="ru-RU" dirty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> </a:t>
            </a:r>
            <a:r>
              <a:rPr lang="ru-RU" sz="3200" dirty="0" smtClean="0">
                <a:latin typeface="Calibri" panose="020F0502020204030204" pitchFamily="34" charset="0"/>
              </a:rPr>
              <a:t>ПРОМЫШЛЕННОСТЬ</a:t>
            </a:r>
            <a:r>
              <a:rPr lang="ru-RU" dirty="0">
                <a:latin typeface="Calibri" panose="020F0502020204030204" pitchFamily="34" charset="0"/>
              </a:rPr>
              <a:t/>
            </a:r>
            <a:br>
              <a:rPr lang="ru-RU" dirty="0">
                <a:latin typeface="Calibri" panose="020F0502020204030204" pitchFamily="34" charset="0"/>
              </a:rPr>
            </a:br>
            <a:endParaRPr lang="ru-RU" dirty="0">
              <a:latin typeface="Calibri" panose="020F050202020403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2348880"/>
            <a:ext cx="8229600" cy="2736304"/>
          </a:xfrm>
        </p:spPr>
        <p:txBody>
          <a:bodyPr/>
          <a:lstStyle/>
          <a:p>
            <a:pPr algn="ctr"/>
            <a:r>
              <a:rPr lang="ru-RU" sz="3000" dirty="0">
                <a:solidFill>
                  <a:schemeClr val="tx1"/>
                </a:solidFill>
              </a:rPr>
              <a:t>Приоритетным направлением </a:t>
            </a:r>
            <a:r>
              <a:rPr lang="ru-RU" sz="3000" dirty="0" smtClean="0">
                <a:solidFill>
                  <a:schemeClr val="tx1"/>
                </a:solidFill>
              </a:rPr>
              <a:t/>
            </a:r>
            <a:br>
              <a:rPr lang="ru-RU" sz="3000" dirty="0" smtClean="0">
                <a:solidFill>
                  <a:schemeClr val="tx1"/>
                </a:solidFill>
              </a:rPr>
            </a:br>
            <a:r>
              <a:rPr lang="ru-RU" sz="3000" dirty="0" smtClean="0">
                <a:solidFill>
                  <a:schemeClr val="tx1"/>
                </a:solidFill>
              </a:rPr>
              <a:t>инвестиционной </a:t>
            </a:r>
            <a:r>
              <a:rPr lang="ru-RU" sz="3000" dirty="0">
                <a:solidFill>
                  <a:schemeClr val="tx1"/>
                </a:solidFill>
              </a:rPr>
              <a:t>деятельности ВЭБ </a:t>
            </a:r>
            <a:r>
              <a:rPr lang="ru-RU" sz="3000" dirty="0" smtClean="0">
                <a:solidFill>
                  <a:schemeClr val="tx1"/>
                </a:solidFill>
              </a:rPr>
              <a:t/>
            </a:r>
            <a:br>
              <a:rPr lang="ru-RU" sz="3000" dirty="0" smtClean="0">
                <a:solidFill>
                  <a:schemeClr val="tx1"/>
                </a:solidFill>
              </a:rPr>
            </a:br>
            <a:r>
              <a:rPr lang="ru-RU" sz="3000" dirty="0" smtClean="0">
                <a:solidFill>
                  <a:schemeClr val="tx1"/>
                </a:solidFill>
              </a:rPr>
              <a:t>являются </a:t>
            </a:r>
            <a:r>
              <a:rPr lang="ru-RU" sz="3000" dirty="0">
                <a:solidFill>
                  <a:schemeClr val="tx1"/>
                </a:solidFill>
              </a:rPr>
              <a:t>отрасли высоких </a:t>
            </a:r>
            <a:r>
              <a:rPr lang="ru-RU" sz="3000" dirty="0" smtClean="0">
                <a:solidFill>
                  <a:schemeClr val="tx1"/>
                </a:solidFill>
              </a:rPr>
              <a:t>переделов</a:t>
            </a:r>
            <a:br>
              <a:rPr lang="ru-RU" sz="3000" dirty="0" smtClean="0">
                <a:solidFill>
                  <a:schemeClr val="tx1"/>
                </a:solidFill>
              </a:rPr>
            </a:br>
            <a:r>
              <a:rPr lang="ru-RU" sz="3000" dirty="0" smtClean="0">
                <a:solidFill>
                  <a:schemeClr val="tx1"/>
                </a:solidFill>
              </a:rPr>
              <a:t> </a:t>
            </a:r>
            <a:r>
              <a:rPr lang="ru-RU" sz="3000" dirty="0">
                <a:solidFill>
                  <a:schemeClr val="tx1"/>
                </a:solidFill>
              </a:rPr>
              <a:t>в промышленности и </a:t>
            </a:r>
            <a:r>
              <a:rPr lang="ru-RU" sz="3000" dirty="0" smtClean="0">
                <a:solidFill>
                  <a:schemeClr val="tx1"/>
                </a:solidFill>
              </a:rPr>
              <a:t>высокотехнологичное производство </a:t>
            </a:r>
            <a:endParaRPr lang="ru-RU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88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>
                <a:latin typeface="Calibri" panose="020F0502020204030204" pitchFamily="34" charset="0"/>
              </a:rPr>
              <a:t/>
            </a:r>
            <a:br>
              <a:rPr lang="ru-RU" dirty="0">
                <a:latin typeface="Calibri" panose="020F0502020204030204" pitchFamily="34" charset="0"/>
              </a:rPr>
            </a:br>
            <a:r>
              <a:rPr lang="ru-RU" sz="3200" dirty="0">
                <a:latin typeface="Calibri" panose="020F0502020204030204" pitchFamily="34" charset="0"/>
              </a:rPr>
              <a:t>Направления инвестиций:</a:t>
            </a:r>
            <a:r>
              <a:rPr lang="ru-RU" dirty="0">
                <a:latin typeface="Calibri" panose="020F0502020204030204" pitchFamily="34" charset="0"/>
              </a:rPr>
              <a:t/>
            </a:r>
            <a:br>
              <a:rPr lang="ru-RU" dirty="0">
                <a:latin typeface="Calibri" panose="020F0502020204030204" pitchFamily="34" charset="0"/>
              </a:rPr>
            </a:br>
            <a:endParaRPr lang="ru-RU" dirty="0">
              <a:latin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>
          <a:xfrm>
            <a:off x="107504" y="1412776"/>
            <a:ext cx="8928992" cy="532859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8000" rIns="108000" numCol="2" spcCol="180000"/>
          <a:lstStyle/>
          <a:p>
            <a:pPr algn="ctr">
              <a:spcBef>
                <a:spcPts val="600"/>
              </a:spcBef>
            </a:pPr>
            <a:r>
              <a:rPr lang="ru-RU" sz="1300" b="1" i="1" dirty="0" smtClean="0"/>
              <a:t>Отрасль</a:t>
            </a:r>
          </a:p>
          <a:p>
            <a:pPr marL="285750" indent="-285750" algn="just">
              <a:spcBef>
                <a:spcPts val="600"/>
              </a:spcBef>
              <a:buBlip>
                <a:blip r:embed="rId2"/>
              </a:buBlip>
            </a:pPr>
            <a:r>
              <a:rPr lang="ru-RU" sz="1200" b="1" i="1" dirty="0" smtClean="0"/>
              <a:t>ОПК и </a:t>
            </a:r>
            <a:r>
              <a:rPr lang="ru-RU" sz="1200" b="1" i="1" dirty="0"/>
              <a:t>перевод </a:t>
            </a:r>
            <a:r>
              <a:rPr lang="ru-RU" sz="1200" b="1" i="1" dirty="0" smtClean="0"/>
              <a:t>ОПК на гражданскую </a:t>
            </a:r>
          </a:p>
          <a:p>
            <a:pPr algn="just">
              <a:spcBef>
                <a:spcPts val="600"/>
              </a:spcBef>
            </a:pPr>
            <a:r>
              <a:rPr lang="ru-RU" sz="1200" b="1" i="1" dirty="0" smtClean="0"/>
              <a:t> продукцию</a:t>
            </a:r>
          </a:p>
          <a:p>
            <a:pPr algn="just">
              <a:spcBef>
                <a:spcPts val="600"/>
              </a:spcBef>
            </a:pPr>
            <a:endParaRPr lang="ru-RU" sz="1200" b="1" i="1" dirty="0" smtClean="0"/>
          </a:p>
          <a:p>
            <a:pPr marL="285750" indent="-285750" algn="just">
              <a:spcBef>
                <a:spcPts val="600"/>
              </a:spcBef>
              <a:buBlip>
                <a:blip r:embed="rId2"/>
              </a:buBlip>
            </a:pPr>
            <a:r>
              <a:rPr lang="ru-RU" sz="1200" b="1" i="1" dirty="0" smtClean="0"/>
              <a:t>Высокотехнологичные</a:t>
            </a:r>
            <a:endParaRPr lang="ru-RU" sz="1200" b="1" i="1" dirty="0"/>
          </a:p>
          <a:p>
            <a:pPr algn="just">
              <a:spcBef>
                <a:spcPts val="600"/>
              </a:spcBef>
            </a:pPr>
            <a:r>
              <a:rPr lang="ru-RU" sz="1200" b="1" i="1" dirty="0" smtClean="0"/>
              <a:t>отрасли промышленности</a:t>
            </a:r>
          </a:p>
          <a:p>
            <a:pPr algn="just">
              <a:spcBef>
                <a:spcPts val="600"/>
              </a:spcBef>
            </a:pPr>
            <a:endParaRPr lang="ru-RU" sz="1300" b="1" i="1" dirty="0" smtClean="0"/>
          </a:p>
          <a:p>
            <a:pPr algn="just">
              <a:spcBef>
                <a:spcPts val="600"/>
              </a:spcBef>
            </a:pPr>
            <a:endParaRPr lang="ru-RU" sz="1300" b="1" i="1" dirty="0"/>
          </a:p>
          <a:p>
            <a:pPr algn="just">
              <a:spcBef>
                <a:spcPts val="600"/>
              </a:spcBef>
            </a:pPr>
            <a:endParaRPr lang="ru-RU" sz="1300" b="1" i="1" dirty="0" smtClean="0"/>
          </a:p>
          <a:p>
            <a:pPr algn="just">
              <a:spcBef>
                <a:spcPts val="600"/>
              </a:spcBef>
            </a:pPr>
            <a:endParaRPr lang="ru-RU" sz="1300" b="1" i="1" dirty="0"/>
          </a:p>
          <a:p>
            <a:pPr algn="just">
              <a:spcBef>
                <a:spcPts val="600"/>
              </a:spcBef>
            </a:pPr>
            <a:endParaRPr lang="ru-RU" sz="1300" b="1" i="1" dirty="0" smtClean="0"/>
          </a:p>
          <a:p>
            <a:pPr algn="just">
              <a:spcBef>
                <a:spcPts val="600"/>
              </a:spcBef>
            </a:pPr>
            <a:endParaRPr lang="ru-RU" sz="1300" b="1" i="1" dirty="0"/>
          </a:p>
          <a:p>
            <a:pPr algn="just">
              <a:spcBef>
                <a:spcPts val="600"/>
              </a:spcBef>
            </a:pPr>
            <a:endParaRPr lang="ru-RU" sz="1300" b="1" i="1" dirty="0" smtClean="0"/>
          </a:p>
          <a:p>
            <a:pPr algn="just">
              <a:spcBef>
                <a:spcPts val="600"/>
              </a:spcBef>
            </a:pPr>
            <a:endParaRPr lang="ru-RU" sz="1300" b="1" i="1" dirty="0"/>
          </a:p>
          <a:p>
            <a:pPr algn="just">
              <a:spcBef>
                <a:spcPts val="600"/>
              </a:spcBef>
            </a:pPr>
            <a:endParaRPr lang="ru-RU" sz="1300" b="1" i="1" dirty="0" smtClean="0"/>
          </a:p>
          <a:p>
            <a:pPr algn="just">
              <a:spcBef>
                <a:spcPts val="600"/>
              </a:spcBef>
            </a:pPr>
            <a:endParaRPr lang="ru-RU" sz="1300" b="1" i="1" dirty="0"/>
          </a:p>
          <a:p>
            <a:pPr algn="just">
              <a:spcBef>
                <a:spcPts val="600"/>
              </a:spcBef>
            </a:pPr>
            <a:endParaRPr lang="ru-RU" sz="1300" b="1" i="1" dirty="0"/>
          </a:p>
          <a:p>
            <a:pPr algn="just">
              <a:spcBef>
                <a:spcPts val="600"/>
              </a:spcBef>
            </a:pPr>
            <a:r>
              <a:rPr lang="ru-RU" sz="1300" b="1" i="1" dirty="0" smtClean="0"/>
              <a:t>     </a:t>
            </a:r>
          </a:p>
          <a:p>
            <a:pPr algn="just">
              <a:spcBef>
                <a:spcPts val="600"/>
              </a:spcBef>
            </a:pPr>
            <a:endParaRPr lang="ru-RU" sz="1300" b="1" i="1" dirty="0" smtClean="0"/>
          </a:p>
          <a:p>
            <a:pPr algn="ctr">
              <a:spcBef>
                <a:spcPts val="600"/>
              </a:spcBef>
            </a:pPr>
            <a:r>
              <a:rPr lang="ru-RU" sz="1300" b="1" i="1" dirty="0" smtClean="0"/>
              <a:t>Целевая </a:t>
            </a:r>
            <a:r>
              <a:rPr lang="ru-RU" sz="1300" b="1" i="1" dirty="0"/>
              <a:t>ниша для инвестирования</a:t>
            </a:r>
          </a:p>
          <a:p>
            <a:pPr>
              <a:spcBef>
                <a:spcPts val="600"/>
              </a:spcBef>
            </a:pPr>
            <a:r>
              <a:rPr lang="ru-RU" sz="1300" b="1" i="1" dirty="0" smtClean="0"/>
              <a:t>•  </a:t>
            </a:r>
            <a:r>
              <a:rPr lang="ru-RU" sz="1200" b="1" i="1" dirty="0" smtClean="0"/>
              <a:t>Новое </a:t>
            </a:r>
            <a:r>
              <a:rPr lang="ru-RU" sz="1200" b="1" i="1" dirty="0"/>
              <a:t>производство, обновление существующего производства, </a:t>
            </a:r>
            <a:r>
              <a:rPr lang="ru-RU" sz="1200" b="1" i="1" dirty="0" smtClean="0"/>
              <a:t>экспорт</a:t>
            </a:r>
          </a:p>
          <a:p>
            <a:pPr>
              <a:spcBef>
                <a:spcPts val="600"/>
              </a:spcBef>
            </a:pPr>
            <a:endParaRPr lang="ru-RU" sz="1200" b="1" i="1" dirty="0" smtClean="0"/>
          </a:p>
          <a:p>
            <a:pPr algn="just">
              <a:spcBef>
                <a:spcPts val="600"/>
              </a:spcBef>
            </a:pPr>
            <a:r>
              <a:rPr lang="ru-RU" sz="1200" b="1" i="1" dirty="0" smtClean="0"/>
              <a:t>• Микроэлектроника</a:t>
            </a:r>
          </a:p>
          <a:p>
            <a:pPr algn="just">
              <a:spcBef>
                <a:spcPts val="600"/>
              </a:spcBef>
            </a:pPr>
            <a:r>
              <a:rPr lang="ru-RU" sz="1200" b="1" i="1" dirty="0" smtClean="0"/>
              <a:t>• Радиоэлектроника</a:t>
            </a:r>
          </a:p>
          <a:p>
            <a:pPr algn="just">
              <a:spcBef>
                <a:spcPts val="600"/>
              </a:spcBef>
            </a:pPr>
            <a:r>
              <a:rPr lang="ru-RU" sz="1200" b="1" i="1" dirty="0" smtClean="0"/>
              <a:t>• Приборостроение</a:t>
            </a:r>
            <a:endParaRPr lang="ru-RU" sz="1200" b="1" i="1" dirty="0"/>
          </a:p>
          <a:p>
            <a:pPr algn="just">
              <a:spcBef>
                <a:spcPts val="600"/>
              </a:spcBef>
            </a:pPr>
            <a:r>
              <a:rPr lang="ru-RU" sz="1200" b="1" i="1" dirty="0" smtClean="0"/>
              <a:t>• Информационно-коммуникационные </a:t>
            </a:r>
            <a:r>
              <a:rPr lang="ru-RU" sz="1200" b="1" i="1" dirty="0"/>
              <a:t>технологии</a:t>
            </a:r>
            <a:r>
              <a:rPr lang="ru-RU" sz="1200" b="1" i="1" dirty="0" smtClean="0"/>
              <a:t>,     </a:t>
            </a:r>
            <a:r>
              <a:rPr lang="ru-RU" sz="1200" b="1" i="1" dirty="0"/>
              <a:t>включая аппаратное </a:t>
            </a:r>
            <a:r>
              <a:rPr lang="ru-RU" sz="1200" b="1" i="1" dirty="0" smtClean="0"/>
              <a:t> и </a:t>
            </a:r>
            <a:r>
              <a:rPr lang="ru-RU" sz="1200" b="1" i="1" dirty="0"/>
              <a:t>программное обеспечение</a:t>
            </a:r>
          </a:p>
          <a:p>
            <a:pPr algn="just">
              <a:spcBef>
                <a:spcPts val="600"/>
              </a:spcBef>
            </a:pPr>
            <a:r>
              <a:rPr lang="ru-RU" sz="1200" b="1" i="1" dirty="0" smtClean="0"/>
              <a:t>• Энергетическое </a:t>
            </a:r>
            <a:r>
              <a:rPr lang="ru-RU" sz="1200" b="1" i="1" dirty="0"/>
              <a:t>машиностроение, </a:t>
            </a:r>
            <a:r>
              <a:rPr lang="ru-RU" sz="1200" b="1" i="1" dirty="0" smtClean="0"/>
              <a:t>Станкостроение</a:t>
            </a:r>
          </a:p>
          <a:p>
            <a:pPr algn="just">
              <a:spcBef>
                <a:spcPts val="600"/>
              </a:spcBef>
            </a:pPr>
            <a:r>
              <a:rPr lang="ru-RU" sz="1200" b="1" i="1" dirty="0" smtClean="0"/>
              <a:t>• Электротехническое </a:t>
            </a:r>
            <a:r>
              <a:rPr lang="ru-RU" sz="1200" b="1" i="1" dirty="0"/>
              <a:t>оборудование, Новые материалы</a:t>
            </a:r>
          </a:p>
          <a:p>
            <a:pPr algn="just">
              <a:spcBef>
                <a:spcPts val="600"/>
              </a:spcBef>
            </a:pPr>
            <a:r>
              <a:rPr lang="ru-RU" sz="1200" b="1" i="1" dirty="0" smtClean="0"/>
              <a:t>• Редкоземельные </a:t>
            </a:r>
            <a:r>
              <a:rPr lang="ru-RU" sz="1200" b="1" i="1" dirty="0"/>
              <a:t>металлы, Химия </a:t>
            </a:r>
            <a:r>
              <a:rPr lang="ru-RU" sz="1200" b="1" i="1" dirty="0" smtClean="0"/>
              <a:t>  полимеров</a:t>
            </a:r>
          </a:p>
          <a:p>
            <a:pPr algn="just">
              <a:spcBef>
                <a:spcPts val="600"/>
              </a:spcBef>
            </a:pPr>
            <a:r>
              <a:rPr lang="ru-RU" sz="1200" b="1" i="1" dirty="0" smtClean="0"/>
              <a:t>• Авиационная </a:t>
            </a:r>
            <a:r>
              <a:rPr lang="ru-RU" sz="1200" b="1" i="1" dirty="0"/>
              <a:t>промышленность, Космическая </a:t>
            </a:r>
            <a:r>
              <a:rPr lang="ru-RU" sz="1200" b="1" i="1" dirty="0" smtClean="0"/>
              <a:t>           промышленность</a:t>
            </a:r>
            <a:r>
              <a:rPr lang="ru-RU" sz="1200" b="1" i="1" dirty="0"/>
              <a:t>, </a:t>
            </a:r>
            <a:r>
              <a:rPr lang="ru-RU" sz="1200" b="1" i="1" dirty="0" smtClean="0"/>
              <a:t>Двигателестроение</a:t>
            </a:r>
          </a:p>
          <a:p>
            <a:pPr algn="just">
              <a:spcBef>
                <a:spcPts val="600"/>
              </a:spcBef>
            </a:pPr>
            <a:r>
              <a:rPr lang="ru-RU" sz="1200" b="1" i="1" dirty="0" smtClean="0"/>
              <a:t>• Медицинская </a:t>
            </a:r>
            <a:r>
              <a:rPr lang="ru-RU" sz="1200" b="1" i="1" dirty="0"/>
              <a:t>техника, </a:t>
            </a:r>
            <a:r>
              <a:rPr lang="ru-RU" sz="1200" b="1" i="1" dirty="0" smtClean="0"/>
              <a:t>Фармацевтика</a:t>
            </a:r>
          </a:p>
          <a:p>
            <a:pPr algn="just">
              <a:spcBef>
                <a:spcPts val="600"/>
              </a:spcBef>
            </a:pPr>
            <a:r>
              <a:rPr lang="ru-RU" sz="1200" b="1" i="1" dirty="0" smtClean="0"/>
              <a:t>• Внедрение </a:t>
            </a:r>
            <a:r>
              <a:rPr lang="ru-RU" sz="1200" b="1" i="1" dirty="0"/>
              <a:t>наилучших доступных технологий на </a:t>
            </a:r>
            <a:r>
              <a:rPr lang="ru-RU" sz="1200" b="1" i="1" dirty="0" smtClean="0"/>
              <a:t>     основе </a:t>
            </a:r>
            <a:r>
              <a:rPr lang="ru-RU" sz="1200" b="1" i="1" dirty="0"/>
              <a:t>российского </a:t>
            </a:r>
            <a:r>
              <a:rPr lang="ru-RU" sz="1200" b="1" i="1" dirty="0" smtClean="0"/>
              <a:t>оборудования</a:t>
            </a:r>
          </a:p>
          <a:p>
            <a:pPr algn="just">
              <a:spcBef>
                <a:spcPts val="600"/>
              </a:spcBef>
            </a:pPr>
            <a:endParaRPr lang="ru-RU" sz="1300" b="1" i="1" dirty="0"/>
          </a:p>
          <a:p>
            <a:pPr algn="just">
              <a:spcBef>
                <a:spcPts val="600"/>
              </a:spcBef>
            </a:pPr>
            <a:endParaRPr lang="ru-RU" sz="1300" b="1" i="1" dirty="0"/>
          </a:p>
          <a:p>
            <a:pPr algn="ctr"/>
            <a:endParaRPr lang="ru-RU" sz="13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7000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>
                <a:latin typeface="Calibri" panose="020F0502020204030204" pitchFamily="34" charset="0"/>
              </a:rPr>
              <a:t/>
            </a:r>
            <a:br>
              <a:rPr lang="ru-RU" dirty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> </a:t>
            </a:r>
            <a:r>
              <a:rPr lang="ru-RU" sz="3200" dirty="0" smtClean="0">
                <a:latin typeface="Calibri" panose="020F0502020204030204" pitchFamily="34" charset="0"/>
              </a:rPr>
              <a:t>Условия кредитования</a:t>
            </a:r>
            <a:endParaRPr lang="ru-RU" dirty="0">
              <a:latin typeface="Calibri" panose="020F050202020403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2952328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800" dirty="0">
                <a:solidFill>
                  <a:schemeClr val="tx1"/>
                </a:solidFill>
              </a:rPr>
              <a:t>Кредитование осуществляется в </a:t>
            </a:r>
            <a:r>
              <a:rPr lang="ru-RU" sz="2800" dirty="0" smtClean="0">
                <a:solidFill>
                  <a:schemeClr val="tx1"/>
                </a:solidFill>
              </a:rPr>
              <a:t>размере 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от </a:t>
            </a:r>
            <a:r>
              <a:rPr lang="ru-RU" sz="2800" dirty="0">
                <a:solidFill>
                  <a:schemeClr val="tx1"/>
                </a:solidFill>
              </a:rPr>
              <a:t>1 млрд </a:t>
            </a:r>
            <a:r>
              <a:rPr lang="ru-RU" sz="2800" dirty="0" smtClean="0">
                <a:solidFill>
                  <a:schemeClr val="tx1"/>
                </a:solidFill>
              </a:rPr>
              <a:t>руб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</a:rPr>
              <a:t>Сроки кредитов 5-15 лет</a:t>
            </a:r>
            <a:endParaRPr lang="ru-RU" sz="28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</a:rPr>
              <a:t>Размер </a:t>
            </a:r>
            <a:r>
              <a:rPr lang="ru-RU" sz="2800" dirty="0">
                <a:solidFill>
                  <a:schemeClr val="tx1"/>
                </a:solidFill>
              </a:rPr>
              <a:t>вложений собственных средств </a:t>
            </a:r>
            <a:r>
              <a:rPr lang="ru-RU" sz="2800" dirty="0" smtClean="0">
                <a:solidFill>
                  <a:schemeClr val="tx1"/>
                </a:solidFill>
              </a:rPr>
              <a:t/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в проект </a:t>
            </a:r>
            <a:r>
              <a:rPr lang="ru-RU" sz="2800" dirty="0">
                <a:solidFill>
                  <a:schemeClr val="tx1"/>
                </a:solidFill>
              </a:rPr>
              <a:t>от 20</a:t>
            </a:r>
            <a:r>
              <a:rPr lang="ru-RU" sz="2800" dirty="0" smtClean="0">
                <a:solidFill>
                  <a:schemeClr val="tx1"/>
                </a:solidFill>
              </a:rPr>
              <a:t>%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73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2881</TotalTime>
  <Words>101</Words>
  <Application>Microsoft Office PowerPoint</Application>
  <PresentationFormat>Экран (4:3)</PresentationFormat>
  <Paragraphs>44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Office Theme</vt:lpstr>
      <vt:lpstr>Custom Design</vt:lpstr>
      <vt:lpstr>Презентация PowerPoint</vt:lpstr>
      <vt:lpstr>  ПРОМЫШЛЕННОСТЬ </vt:lpstr>
      <vt:lpstr> Направления инвестиций: </vt:lpstr>
      <vt:lpstr>  Условия кредитования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adm</cp:lastModifiedBy>
  <cp:revision>263</cp:revision>
  <cp:lastPrinted>2016-08-30T14:56:36Z</cp:lastPrinted>
  <dcterms:created xsi:type="dcterms:W3CDTF">2014-04-01T16:35:38Z</dcterms:created>
  <dcterms:modified xsi:type="dcterms:W3CDTF">2017-05-12T08:34:27Z</dcterms:modified>
</cp:coreProperties>
</file>