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74" r:id="rId6"/>
    <p:sldId id="275" r:id="rId7"/>
    <p:sldId id="271" r:id="rId8"/>
    <p:sldId id="276" r:id="rId9"/>
    <p:sldId id="269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Gulim" panose="020B0600000101010101" pitchFamily="34" charset="-127"/>
      <p:regular r:id="rId16"/>
    </p:embeddedFont>
    <p:embeddedFont>
      <p:font typeface="Malgun Gothic" panose="020B0503020000020004" pitchFamily="3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E28499-1008-4CD6-BAF8-A3FD045BFF2D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17" d="100"/>
          <a:sy n="117" d="100"/>
        </p:scale>
        <p:origin x="66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45556540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290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44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06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5362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61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77C4C2A7-00BA-4317-B998-ED9522956B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07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56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hape 5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" name="Shape 5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6496224-44BD-4251-B2C6-29FCF89221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81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hape 62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209050E3-4E77-4DE2-B6F9-E9190D3A3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09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0534A68-C7E5-489F-BB70-602AD46C83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7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ato"/>
                <a:sym typeface="Lato"/>
              </a:defRPr>
            </a:lvl1pPr>
          </a:lstStyle>
          <a:p>
            <a:fld id="{6A20E83C-FBEA-4B6D-BD52-B693E47C4D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571500" y="123825"/>
            <a:ext cx="8176964" cy="1152525"/>
          </a:xfrm>
          <a:prstGeom prst="rect">
            <a:avLst/>
          </a:prstGeom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ГОСУДАРСТВЕННЫЙ ФОНД РАЗВИТИЯ ПРОМЫШЛЕННОСТИ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МОСКОВСКОЙ ОБЛАСТИ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339725"/>
            <a:ext cx="144462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6" descr="C:\Users\DembitskiyMN\Desktop\less_or_equal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353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 descr="C:\Users\DembitskiyMN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4318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:\Users\DembitskiyMN\Desktop\percentage_icon-icons.com_653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351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DembitskiyMN\Desktop\post-771161-1426455141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742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Shape 161"/>
          <p:cNvSpPr>
            <a:spLocks noChangeArrowheads="1"/>
          </p:cNvSpPr>
          <p:nvPr/>
        </p:nvSpPr>
        <p:spPr bwMode="auto">
          <a:xfrm>
            <a:off x="1476375" y="1419225"/>
            <a:ext cx="2374900" cy="23764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598234" y="2300930"/>
            <a:ext cx="218167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ЛЬГОТНЫЕ</a:t>
            </a:r>
          </a:p>
          <a:p>
            <a:pPr algn="ctr"/>
            <a:r>
              <a:rPr lang="ru-RU" altLang="ko-KR" sz="1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ЗАЙМЫ</a:t>
            </a:r>
            <a:endParaRPr lang="en-US" altLang="ko-KR" sz="1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Gulim" panose="020B0600000101010101" pitchFamily="34" charset="-127"/>
            </a:endParaRPr>
          </a:p>
        </p:txBody>
      </p:sp>
      <p:sp>
        <p:nvSpPr>
          <p:cNvPr id="8203" name="Прямоугольник 13"/>
          <p:cNvSpPr>
            <a:spLocks noChangeArrowheads="1"/>
          </p:cNvSpPr>
          <p:nvPr/>
        </p:nvSpPr>
        <p:spPr bwMode="auto">
          <a:xfrm>
            <a:off x="4257675" y="2624138"/>
            <a:ext cx="139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b="1">
                <a:solidFill>
                  <a:schemeClr val="bg2"/>
                </a:solidFill>
              </a:rPr>
              <a:t>Срок до 5 лет</a:t>
            </a:r>
            <a:endParaRPr lang="en-US" altLang="ko-KR" b="1">
              <a:solidFill>
                <a:schemeClr val="bg2"/>
              </a:solidFill>
              <a:ea typeface="Gulim" panose="020B0600000101010101" pitchFamily="34" charset="-127"/>
            </a:endParaRPr>
          </a:p>
        </p:txBody>
      </p:sp>
      <p:sp>
        <p:nvSpPr>
          <p:cNvPr id="8204" name="Прямоугольник 14"/>
          <p:cNvSpPr>
            <a:spLocks noChangeArrowheads="1"/>
          </p:cNvSpPr>
          <p:nvPr/>
        </p:nvSpPr>
        <p:spPr bwMode="auto">
          <a:xfrm>
            <a:off x="4224338" y="1563688"/>
            <a:ext cx="193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b="1">
                <a:solidFill>
                  <a:schemeClr val="bg2"/>
                </a:solidFill>
              </a:rPr>
              <a:t>Ставка 5% годовых</a:t>
            </a:r>
            <a:endParaRPr lang="en-US" altLang="ko-KR" b="1">
              <a:solidFill>
                <a:schemeClr val="bg2"/>
              </a:solidFill>
              <a:ea typeface="Gulim" panose="020B0600000101010101" pitchFamily="34" charset="-127"/>
            </a:endParaRPr>
          </a:p>
        </p:txBody>
      </p:sp>
      <p:sp>
        <p:nvSpPr>
          <p:cNvPr id="8205" name="Прямоугольник 15"/>
          <p:cNvSpPr>
            <a:spLocks noChangeArrowheads="1"/>
          </p:cNvSpPr>
          <p:nvPr/>
        </p:nvSpPr>
        <p:spPr bwMode="auto">
          <a:xfrm>
            <a:off x="3635375" y="3560763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b="1">
                <a:solidFill>
                  <a:schemeClr val="bg2"/>
                </a:solidFill>
              </a:rPr>
              <a:t>Объем</a:t>
            </a:r>
          </a:p>
          <a:p>
            <a:r>
              <a:rPr lang="ru-RU" altLang="ko-KR" b="1">
                <a:solidFill>
                  <a:schemeClr val="bg2"/>
                </a:solidFill>
              </a:rPr>
              <a:t>от 20 до 100 млн рублей</a:t>
            </a:r>
          </a:p>
          <a:p>
            <a:r>
              <a:rPr lang="ru-RU" altLang="ko-KR" b="1">
                <a:solidFill>
                  <a:schemeClr val="bg2"/>
                </a:solidFill>
              </a:rPr>
              <a:t>до 50% бюджета проекта</a:t>
            </a:r>
            <a:endParaRPr lang="en-US" altLang="ko-KR" b="1">
              <a:solidFill>
                <a:schemeClr val="bg2"/>
              </a:solidFill>
              <a:ea typeface="Gulim" panose="020B0600000101010101" pitchFamily="34" charset="-127"/>
            </a:endParaRPr>
          </a:p>
        </p:txBody>
      </p:sp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3529013" y="627063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/>
              <a:t>Внедрение инноваций, создание новых производств, техническое перевооружение, и</a:t>
            </a:r>
            <a:r>
              <a:rPr lang="ru-RU" altLang="ko-KR" b="1" dirty="0"/>
              <a:t>мпортозамещение, экспорт</a:t>
            </a:r>
            <a:endParaRPr lang="en-US" altLang="ko-KR" b="1" dirty="0">
              <a:ea typeface="Gulim" panose="020B0600000101010101" pitchFamily="34" charset="-127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419475" y="1347788"/>
            <a:ext cx="215900" cy="144462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35375" y="1347788"/>
            <a:ext cx="3816350" cy="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140200" y="1851025"/>
            <a:ext cx="215900" cy="144463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6100" y="1851025"/>
            <a:ext cx="1728788" cy="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995738" y="2932113"/>
            <a:ext cx="360362" cy="287337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6100" y="2932113"/>
            <a:ext cx="1800225" cy="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348038" y="4084638"/>
            <a:ext cx="360362" cy="287337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8400" y="4371975"/>
            <a:ext cx="3816350" cy="0"/>
          </a:xfrm>
          <a:prstGeom prst="line">
            <a:avLst/>
          </a:prstGeom>
          <a:ln w="158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4"/>
          <p:cNvSpPr/>
          <p:nvPr/>
        </p:nvSpPr>
        <p:spPr>
          <a:xfrm>
            <a:off x="1775070" y="963201"/>
            <a:ext cx="3300986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cs typeface="Arial" pitchFamily="34" charset="0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20950" y="1323975"/>
            <a:ext cx="2555875" cy="722313"/>
          </a:xfrm>
          <a:prstGeom prst="rect">
            <a:avLst/>
          </a:prstGeom>
        </p:spPr>
        <p:txBody>
          <a:bodyPr>
            <a:spAutoFit/>
          </a:bodyPr>
          <a:lstStyle>
            <a:lvl1pPr defTabSz="8890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8890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8890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8890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8890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Aft>
                <a:spcPct val="35000"/>
              </a:spcAft>
            </a:pPr>
            <a:r>
              <a:rPr lang="ru-RU" altLang="ru-RU" sz="2000" b="1">
                <a:solidFill>
                  <a:schemeClr val="bg2"/>
                </a:solidFill>
              </a:rPr>
              <a:t>930 млн рублей</a:t>
            </a:r>
          </a:p>
          <a:p>
            <a:pPr>
              <a:spcAft>
                <a:spcPct val="35000"/>
              </a:spcAft>
            </a:pPr>
            <a:r>
              <a:rPr lang="ru-RU" altLang="ru-RU" b="1">
                <a:solidFill>
                  <a:schemeClr val="bg2"/>
                </a:solidFill>
              </a:rPr>
              <a:t>общий объем поддержки</a:t>
            </a:r>
          </a:p>
        </p:txBody>
      </p:sp>
      <p:pic>
        <p:nvPicPr>
          <p:cNvPr id="9221" name="Picture 3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239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219700" y="1008063"/>
            <a:ext cx="2628900" cy="555625"/>
          </a:xfrm>
          <a:prstGeom prst="rect">
            <a:avLst/>
          </a:prstGeom>
        </p:spPr>
        <p:txBody>
          <a:bodyPr>
            <a:spAutoFit/>
          </a:bodyPr>
          <a:lstStyle>
            <a:lvl1pPr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b="1"/>
              <a:t>279 млн рублей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/>
              <a:t>Региональный бюджет (30%)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19700" y="1851025"/>
            <a:ext cx="2665413" cy="555625"/>
          </a:xfrm>
          <a:prstGeom prst="rect">
            <a:avLst/>
          </a:prstGeom>
        </p:spPr>
        <p:txBody>
          <a:bodyPr>
            <a:spAutoFit/>
          </a:bodyPr>
          <a:lstStyle>
            <a:lvl1pPr defTabSz="11112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1112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1112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1112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1112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11125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11125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11125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11125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b="1"/>
              <a:t>651 млн рублей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/>
              <a:t>Федеральный бюджет (70%)</a:t>
            </a:r>
          </a:p>
        </p:txBody>
      </p:sp>
      <p:pic>
        <p:nvPicPr>
          <p:cNvPr id="9224" name="Picture 7" descr="C:\Users\DembitskiyMN\Desktop\no-translate-detected_318-50596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8375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C:\Users\DembitskiyMN\Desktop\plainicon.com-48523-256px-08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837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C:\Users\DembitskiyMN\Desktop\post-771161-1426455141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35350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476375" y="3508375"/>
            <a:ext cx="1852613" cy="889474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Aft>
                <a:spcPct val="35000"/>
              </a:spcAft>
            </a:pPr>
            <a:r>
              <a:rPr lang="ru-RU" altLang="ru-RU" b="1" dirty="0"/>
              <a:t>1 860 млн рублей</a:t>
            </a:r>
          </a:p>
          <a:p>
            <a:pPr>
              <a:spcAft>
                <a:spcPct val="35000"/>
              </a:spcAft>
            </a:pPr>
            <a:r>
              <a:rPr lang="ru-RU" altLang="ru-RU" dirty="0"/>
              <a:t>Инвестиции </a:t>
            </a:r>
          </a:p>
          <a:p>
            <a:pPr>
              <a:spcAft>
                <a:spcPct val="35000"/>
              </a:spcAft>
            </a:pPr>
            <a:r>
              <a:rPr lang="ru-RU" altLang="ru-RU" dirty="0"/>
              <a:t>в основной капитал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56100" y="3508375"/>
            <a:ext cx="1709738" cy="823913"/>
          </a:xfrm>
          <a:prstGeom prst="rect">
            <a:avLst/>
          </a:prstGeom>
        </p:spPr>
        <p:txBody>
          <a:bodyPr>
            <a:spAutoFit/>
          </a:bodyPr>
          <a:lstStyle>
            <a:lvl1pPr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066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066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/>
              <a:t>103 млн рублей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dirty="0"/>
              <a:t>Дополнительные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dirty="0"/>
              <a:t>налоги в бюджет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08850" y="3560763"/>
            <a:ext cx="1439863" cy="5238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/>
              <a:t>170 новых</a:t>
            </a:r>
          </a:p>
          <a:p>
            <a:r>
              <a:rPr lang="ru-RU" altLang="ru-RU" b="1" dirty="0"/>
              <a:t>рабочих мест</a:t>
            </a:r>
          </a:p>
        </p:txBody>
      </p:sp>
      <p:grpSp>
        <p:nvGrpSpPr>
          <p:cNvPr id="49" name="그룹 27"/>
          <p:cNvGrpSpPr/>
          <p:nvPr/>
        </p:nvGrpSpPr>
        <p:grpSpPr>
          <a:xfrm rot="5400000">
            <a:off x="1790691" y="2589752"/>
            <a:ext cx="675075" cy="729081"/>
            <a:chOff x="1016605" y="522920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5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kern="0">
                <a:solidFill>
                  <a:schemeClr val="tx1"/>
                </a:solidFill>
                <a:cs typeface="Arial" pitchFamily="34" charset="0"/>
                <a:sym typeface="Arial"/>
              </a:endParaRPr>
            </a:p>
          </p:txBody>
        </p:sp>
        <p:sp>
          <p:nvSpPr>
            <p:cNvPr id="5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kern="0">
                <a:solidFill>
                  <a:schemeClr val="tx1"/>
                </a:solidFill>
                <a:cs typeface="Arial" pitchFamily="34" charset="0"/>
                <a:sym typeface="Arial"/>
              </a:endParaRP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3348038" y="3579813"/>
            <a:ext cx="0" cy="720725"/>
          </a:xfrm>
          <a:prstGeom prst="line">
            <a:avLst/>
          </a:prstGeom>
          <a:ln w="25400">
            <a:solidFill>
              <a:schemeClr val="accent6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084888" y="3579813"/>
            <a:ext cx="0" cy="720725"/>
          </a:xfrm>
          <a:prstGeom prst="line">
            <a:avLst/>
          </a:prstGeom>
          <a:ln w="25400">
            <a:solidFill>
              <a:schemeClr val="accent6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TextBox 54"/>
          <p:cNvSpPr txBox="1">
            <a:spLocks noChangeArrowheads="1"/>
          </p:cNvSpPr>
          <p:nvPr/>
        </p:nvSpPr>
        <p:spPr bwMode="auto">
          <a:xfrm>
            <a:off x="468313" y="411163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800" b="1" dirty="0"/>
              <a:t>СОВМЕСТНОЕ ФИНАНСИРОВАНИЕ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23850" y="411163"/>
            <a:ext cx="144463" cy="360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4"/>
          <p:cNvSpPr/>
          <p:nvPr/>
        </p:nvSpPr>
        <p:spPr>
          <a:xfrm rot="5400000">
            <a:off x="1894213" y="1793153"/>
            <a:ext cx="3156495" cy="1977386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cs typeface="Arial" pitchFamily="34" charset="0"/>
              <a:sym typeface="Arial"/>
            </a:endParaRPr>
          </a:p>
        </p:txBody>
      </p:sp>
      <p:sp>
        <p:nvSpPr>
          <p:cNvPr id="10242" name="Shape 161"/>
          <p:cNvSpPr>
            <a:spLocks noChangeArrowheads="1"/>
          </p:cNvSpPr>
          <p:nvPr/>
        </p:nvSpPr>
        <p:spPr bwMode="auto">
          <a:xfrm>
            <a:off x="2843213" y="1408113"/>
            <a:ext cx="1304925" cy="1304925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4"/>
          <p:cNvSpPr/>
          <p:nvPr/>
        </p:nvSpPr>
        <p:spPr>
          <a:xfrm rot="5400000">
            <a:off x="-266026" y="1793154"/>
            <a:ext cx="3156495" cy="1977386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cs typeface="Arial" pitchFamily="34" charset="0"/>
              <a:sym typeface="Arial"/>
            </a:endParaRPr>
          </a:p>
        </p:txBody>
      </p:sp>
      <p:sp>
        <p:nvSpPr>
          <p:cNvPr id="22" name="모서리가 둥근 직사각형 4"/>
          <p:cNvSpPr/>
          <p:nvPr/>
        </p:nvSpPr>
        <p:spPr>
          <a:xfrm rot="5400000">
            <a:off x="4045658" y="1793152"/>
            <a:ext cx="3156494" cy="1977386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cs typeface="Arial" pitchFamily="34" charset="0"/>
              <a:sym typeface="Arial"/>
            </a:endParaRPr>
          </a:p>
        </p:txBody>
      </p:sp>
      <p:sp>
        <p:nvSpPr>
          <p:cNvPr id="23" name="모서리가 둥근 직사각형 4"/>
          <p:cNvSpPr/>
          <p:nvPr/>
        </p:nvSpPr>
        <p:spPr>
          <a:xfrm rot="5400000">
            <a:off x="6205897" y="1793154"/>
            <a:ext cx="3156495" cy="1977386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cs typeface="Arial" pitchFamily="34" charset="0"/>
              <a:sym typeface="Arial"/>
            </a:endParaRPr>
          </a:p>
        </p:txBody>
      </p:sp>
      <p:sp>
        <p:nvSpPr>
          <p:cNvPr id="10248" name="Shape 161"/>
          <p:cNvSpPr>
            <a:spLocks noChangeArrowheads="1"/>
          </p:cNvSpPr>
          <p:nvPr/>
        </p:nvSpPr>
        <p:spPr bwMode="auto">
          <a:xfrm>
            <a:off x="684213" y="1398588"/>
            <a:ext cx="1304925" cy="1304925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9" name="TextBox 46"/>
          <p:cNvSpPr txBox="1">
            <a:spLocks noChangeArrowheads="1"/>
          </p:cNvSpPr>
          <p:nvPr/>
        </p:nvSpPr>
        <p:spPr bwMode="auto">
          <a:xfrm>
            <a:off x="2987675" y="3536950"/>
            <a:ext cx="152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en-US" altLang="ko-KR" sz="1000">
              <a:solidFill>
                <a:schemeClr val="bg2"/>
              </a:solidFill>
              <a:ea typeface="Gulim" panose="020B0600000101010101" pitchFamily="34" charset="-127"/>
            </a:endParaRPr>
          </a:p>
        </p:txBody>
      </p:sp>
      <p:pic>
        <p:nvPicPr>
          <p:cNvPr id="59" name="Объект 5" descr="Тенденция к повышению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1551778"/>
            <a:ext cx="983405" cy="9834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</p:pic>
      <p:pic>
        <p:nvPicPr>
          <p:cNvPr id="60" name="Рисунок 59" descr="Спутниковая тарелка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1623786"/>
            <a:ext cx="843437" cy="858762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0252" name="Shape 161"/>
          <p:cNvSpPr>
            <a:spLocks noChangeArrowheads="1"/>
          </p:cNvSpPr>
          <p:nvPr/>
        </p:nvSpPr>
        <p:spPr bwMode="auto">
          <a:xfrm>
            <a:off x="5003800" y="1408113"/>
            <a:ext cx="1304925" cy="1304925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53" name="Picture 3" descr="C:\Users\DembitskiyMN\Desktop\regnum_picture_14538226742391_n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95450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Shape 161"/>
          <p:cNvSpPr>
            <a:spLocks noChangeArrowheads="1"/>
          </p:cNvSpPr>
          <p:nvPr/>
        </p:nvSpPr>
        <p:spPr bwMode="auto">
          <a:xfrm>
            <a:off x="7227888" y="1398588"/>
            <a:ext cx="1304925" cy="1304925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1" name="Рисунок 60" descr="Весы правосуди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52320" y="1551778"/>
            <a:ext cx="937597" cy="93759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66" name="Прямоугольник 65"/>
          <p:cNvSpPr/>
          <p:nvPr/>
        </p:nvSpPr>
        <p:spPr>
          <a:xfrm>
            <a:off x="395288" y="2867025"/>
            <a:ext cx="2016125" cy="1276350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sz="1100" b="1">
                <a:latin typeface="Calibri" panose="020F0502020204030204" pitchFamily="34" charset="0"/>
              </a:rPr>
              <a:t>Рыночная перспективность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проекта</a:t>
            </a:r>
          </a:p>
          <a:p>
            <a:endParaRPr lang="ru-RU" altLang="ko-KR" sz="1100" b="1">
              <a:latin typeface="Calibri" panose="020F0502020204030204" pitchFamily="34" charset="0"/>
            </a:endParaRPr>
          </a:p>
          <a:p>
            <a:r>
              <a:rPr lang="ru-RU" altLang="ko-KR" sz="1100" b="1">
                <a:latin typeface="Calibri" panose="020F0502020204030204" pitchFamily="34" charset="0"/>
              </a:rPr>
              <a:t>Потенциал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импортозамещения</a:t>
            </a:r>
          </a:p>
          <a:p>
            <a:endParaRPr lang="ru-RU" altLang="ko-KR" sz="1100" b="1">
              <a:latin typeface="Calibri" panose="020F0502020204030204" pitchFamily="34" charset="0"/>
            </a:endParaRPr>
          </a:p>
          <a:p>
            <a:r>
              <a:rPr lang="ru-RU" altLang="ko-KR" sz="1100" b="1">
                <a:latin typeface="Calibri" panose="020F0502020204030204" pitchFamily="34" charset="0"/>
              </a:rPr>
              <a:t>Экспортный потенциал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555875" y="2892425"/>
            <a:ext cx="2070100" cy="1108075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sz="1100" b="1">
                <a:latin typeface="Calibri" panose="020F0502020204030204" pitchFamily="34" charset="0"/>
              </a:rPr>
              <a:t>Научно-техническая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перспективность</a:t>
            </a:r>
          </a:p>
          <a:p>
            <a:endParaRPr lang="ru-RU" altLang="ko-KR" sz="1100" b="1">
              <a:latin typeface="Calibri" panose="020F0502020204030204" pitchFamily="34" charset="0"/>
            </a:endParaRPr>
          </a:p>
          <a:p>
            <a:r>
              <a:rPr lang="ru-RU" altLang="ko-KR" sz="1100" b="1">
                <a:latin typeface="Calibri" panose="020F0502020204030204" pitchFamily="34" charset="0"/>
              </a:rPr>
              <a:t>Соответствие принципам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наилучших доступных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технологий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716463" y="2919413"/>
            <a:ext cx="1925637" cy="1108075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sz="1100" b="1">
                <a:latin typeface="Calibri" panose="020F0502020204030204" pitchFamily="34" charset="0"/>
              </a:rPr>
              <a:t>Финансово-экономическая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эффективность и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устойчивость проекта</a:t>
            </a:r>
          </a:p>
          <a:p>
            <a:endParaRPr lang="ru-RU" altLang="ko-KR" sz="1100" b="1">
              <a:latin typeface="Calibri" panose="020F0502020204030204" pitchFamily="34" charset="0"/>
            </a:endParaRPr>
          </a:p>
          <a:p>
            <a:r>
              <a:rPr lang="ru-RU" altLang="ko-KR" sz="1100" b="1">
                <a:latin typeface="Calibri" panose="020F0502020204030204" pitchFamily="34" charset="0"/>
              </a:rPr>
              <a:t>Финансовая устойчивость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Заявителя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894513" y="2919413"/>
            <a:ext cx="1998662" cy="1108075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sz="1100" b="1">
                <a:latin typeface="Calibri" panose="020F0502020204030204" pitchFamily="34" charset="0"/>
              </a:rPr>
              <a:t>Юридическая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состоятельность Заявителя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и участников проекта</a:t>
            </a:r>
          </a:p>
          <a:p>
            <a:endParaRPr lang="ru-RU" altLang="ko-KR" sz="1100" b="1">
              <a:latin typeface="Calibri" panose="020F0502020204030204" pitchFamily="34" charset="0"/>
            </a:endParaRPr>
          </a:p>
          <a:p>
            <a:r>
              <a:rPr lang="ru-RU" altLang="ko-KR" sz="1100" b="1">
                <a:latin typeface="Calibri" panose="020F0502020204030204" pitchFamily="34" charset="0"/>
              </a:rPr>
              <a:t>Прозрачность схемы</a:t>
            </a:r>
          </a:p>
          <a:p>
            <a:r>
              <a:rPr lang="ru-RU" altLang="ko-KR" sz="1100" b="1">
                <a:latin typeface="Calibri" panose="020F0502020204030204" pitchFamily="34" charset="0"/>
              </a:rPr>
              <a:t>реализации проекта</a:t>
            </a:r>
          </a:p>
        </p:txBody>
      </p:sp>
      <p:sp>
        <p:nvSpPr>
          <p:cNvPr id="10260" name="TextBox 69"/>
          <p:cNvSpPr txBox="1">
            <a:spLocks noChangeArrowheads="1"/>
          </p:cNvSpPr>
          <p:nvPr/>
        </p:nvSpPr>
        <p:spPr bwMode="auto">
          <a:xfrm>
            <a:off x="468313" y="411163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800" b="1"/>
              <a:t>КРИТЕРИИ ОТБОРА ПРОЕКТОВ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3850" y="411163"/>
            <a:ext cx="144463" cy="360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69"/>
          <p:cNvSpPr txBox="1">
            <a:spLocks noChangeArrowheads="1"/>
          </p:cNvSpPr>
          <p:nvPr/>
        </p:nvSpPr>
        <p:spPr bwMode="auto">
          <a:xfrm>
            <a:off x="468313" y="411163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ЦЕЛЕВОЕ ИСПОЛЬЗОВАНИЕ ЗАЙМОВ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3850" y="411163"/>
            <a:ext cx="144463" cy="360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/>
              <a:t>5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모서리가 둥근 직사각형 4"/>
          <p:cNvSpPr/>
          <p:nvPr/>
        </p:nvSpPr>
        <p:spPr>
          <a:xfrm rot="5400000">
            <a:off x="1849707" y="1269393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26" name="모서리가 둥근 직사각형 4"/>
          <p:cNvSpPr/>
          <p:nvPr/>
        </p:nvSpPr>
        <p:spPr>
          <a:xfrm rot="5400000">
            <a:off x="3577899" y="1269392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27" name="모서리가 둥근 직사각형 4"/>
          <p:cNvSpPr/>
          <p:nvPr/>
        </p:nvSpPr>
        <p:spPr>
          <a:xfrm rot="5400000">
            <a:off x="5234083" y="1269392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28" name="모서리가 둥근 직사각형 4"/>
          <p:cNvSpPr/>
          <p:nvPr/>
        </p:nvSpPr>
        <p:spPr>
          <a:xfrm rot="5400000">
            <a:off x="6890267" y="1269393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29" name="모서리가 둥근 직사각형 4"/>
          <p:cNvSpPr/>
          <p:nvPr/>
        </p:nvSpPr>
        <p:spPr>
          <a:xfrm rot="5400000">
            <a:off x="193522" y="1269391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30" name="Shape 161"/>
          <p:cNvSpPr/>
          <p:nvPr/>
        </p:nvSpPr>
        <p:spPr>
          <a:xfrm>
            <a:off x="614189" y="1136757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Shape 161"/>
          <p:cNvSpPr/>
          <p:nvPr/>
        </p:nvSpPr>
        <p:spPr>
          <a:xfrm>
            <a:off x="2270373" y="1136757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Shape 161"/>
          <p:cNvSpPr/>
          <p:nvPr/>
        </p:nvSpPr>
        <p:spPr>
          <a:xfrm>
            <a:off x="3998565" y="1136757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Shape 161"/>
          <p:cNvSpPr/>
          <p:nvPr/>
        </p:nvSpPr>
        <p:spPr>
          <a:xfrm>
            <a:off x="5654749" y="1136757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Shape 161"/>
          <p:cNvSpPr/>
          <p:nvPr/>
        </p:nvSpPr>
        <p:spPr>
          <a:xfrm>
            <a:off x="7310933" y="1136757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5" name="Picture 2" descr="C:\Users\DembitskiyMN\Desktop\icon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933" y="1136757"/>
            <a:ext cx="1148457" cy="1148457"/>
          </a:xfrm>
          <a:prstGeom prst="rect">
            <a:avLst/>
          </a:prstGeom>
          <a:noFill/>
        </p:spPr>
      </p:pic>
      <p:pic>
        <p:nvPicPr>
          <p:cNvPr id="36" name="Picture 3" descr="C:\Users\DembitskiyMN\Desktop\lightbulb-312459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781" y="1280773"/>
            <a:ext cx="576064" cy="851457"/>
          </a:xfrm>
          <a:prstGeom prst="rect">
            <a:avLst/>
          </a:prstGeom>
          <a:noFill/>
        </p:spPr>
      </p:pic>
      <p:pic>
        <p:nvPicPr>
          <p:cNvPr id="37" name="Picture 6" descr="C:\Users\DembitskiyMN\Desktop\post-771161-1426455141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9377" y="1280773"/>
            <a:ext cx="864096" cy="864096"/>
          </a:xfrm>
          <a:prstGeom prst="rect">
            <a:avLst/>
          </a:prstGeom>
          <a:noFill/>
        </p:spPr>
      </p:pic>
      <p:pic>
        <p:nvPicPr>
          <p:cNvPr id="38" name="Picture 7" descr="C:\Users\DembitskiyMN\Desktop\no-translate-detected_318-50596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4389" y="1280773"/>
            <a:ext cx="864096" cy="792088"/>
          </a:xfrm>
          <a:prstGeom prst="rect">
            <a:avLst/>
          </a:prstGeom>
          <a:noFill/>
        </p:spPr>
      </p:pic>
      <p:pic>
        <p:nvPicPr>
          <p:cNvPr id="39" name="Picture 8" descr="C:\Users\DembitskiyMN\Desktop\no-translate-detected_318-58698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205" y="1280773"/>
            <a:ext cx="864096" cy="936104"/>
          </a:xfrm>
          <a:prstGeom prst="rect">
            <a:avLst/>
          </a:prstGeom>
          <a:noFill/>
        </p:spPr>
      </p:pic>
      <p:grpSp>
        <p:nvGrpSpPr>
          <p:cNvPr id="40" name="그룹 37"/>
          <p:cNvGrpSpPr/>
          <p:nvPr/>
        </p:nvGrpSpPr>
        <p:grpSpPr>
          <a:xfrm>
            <a:off x="461377" y="2320533"/>
            <a:ext cx="1520964" cy="646331"/>
            <a:chOff x="460115" y="3362399"/>
            <a:chExt cx="1527175" cy="646331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Разработка нового продукта или технологии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43" name="그룹 38"/>
          <p:cNvGrpSpPr/>
          <p:nvPr/>
        </p:nvGrpSpPr>
        <p:grpSpPr>
          <a:xfrm>
            <a:off x="2117561" y="2465311"/>
            <a:ext cx="1520964" cy="471646"/>
            <a:chOff x="460115" y="3362399"/>
            <a:chExt cx="1527175" cy="471646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Разработка ТЭО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46" name="그룹 41"/>
          <p:cNvGrpSpPr/>
          <p:nvPr/>
        </p:nvGrpSpPr>
        <p:grpSpPr>
          <a:xfrm>
            <a:off x="3845753" y="2393303"/>
            <a:ext cx="1520964" cy="471646"/>
            <a:chOff x="460115" y="3362399"/>
            <a:chExt cx="1527175" cy="471646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Инжиниринговые услуги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49" name="그룹 44"/>
          <p:cNvGrpSpPr/>
          <p:nvPr/>
        </p:nvGrpSpPr>
        <p:grpSpPr>
          <a:xfrm>
            <a:off x="7158121" y="2360893"/>
            <a:ext cx="1520964" cy="471646"/>
            <a:chOff x="460115" y="3362399"/>
            <a:chExt cx="1527175" cy="471646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Приобретение оборудования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52" name="그룹 41"/>
          <p:cNvGrpSpPr/>
          <p:nvPr/>
        </p:nvGrpSpPr>
        <p:grpSpPr>
          <a:xfrm>
            <a:off x="5334997" y="2239524"/>
            <a:ext cx="1818028" cy="769441"/>
            <a:chOff x="460115" y="3362399"/>
            <a:chExt cx="1527175" cy="769441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Приобретение прав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на результаты интеллектуальной деятельности</a:t>
              </a:r>
              <a:endPara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06277" y="3082585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Разработка нового продукта или технологии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Опытно-конструкторские и опытно-технологические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Сертификация и тестирование продукта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Разработка технологических регламентов и карт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6277" y="3874673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Инжиниринговые услуги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Монтаж и адаптация технологического оборудования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57" name="그룹 27"/>
          <p:cNvGrpSpPr/>
          <p:nvPr/>
        </p:nvGrpSpPr>
        <p:grpSpPr>
          <a:xfrm>
            <a:off x="596187" y="3298609"/>
            <a:ext cx="675075" cy="405045"/>
            <a:chOff x="1016605" y="522920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5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  <a:sym typeface="Arial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63" name="그룹 28"/>
          <p:cNvGrpSpPr/>
          <p:nvPr/>
        </p:nvGrpSpPr>
        <p:grpSpPr>
          <a:xfrm>
            <a:off x="596187" y="4018689"/>
            <a:ext cx="675075" cy="405045"/>
            <a:chOff x="1016605" y="585927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64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  <a:sym typeface="Arial"/>
              </a:endParaRPr>
            </a:p>
          </p:txBody>
        </p:sp>
        <p:sp>
          <p:nvSpPr>
            <p:cNvPr id="65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1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69"/>
          <p:cNvSpPr txBox="1">
            <a:spLocks noChangeArrowheads="1"/>
          </p:cNvSpPr>
          <p:nvPr/>
        </p:nvSpPr>
        <p:spPr bwMode="auto">
          <a:xfrm>
            <a:off x="468312" y="411163"/>
            <a:ext cx="7272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/>
            <a:r>
              <a:rPr lang="ru-RU" altLang="ru-RU" sz="1800" b="1" dirty="0"/>
              <a:t>ЗАЕМНЫЕ СРЕДСТВА НЕ МОГУТ БЫТЬ ИСПОЛЬЗОВАНЫ НА: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3850" y="411163"/>
            <a:ext cx="144463" cy="360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/>
              <a:t>6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모서리가 둥근 직사각형 4"/>
          <p:cNvSpPr/>
          <p:nvPr/>
        </p:nvSpPr>
        <p:spPr>
          <a:xfrm rot="5400000">
            <a:off x="2575954" y="2270726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90" name="모서리가 둥근 직사각형 4"/>
          <p:cNvSpPr/>
          <p:nvPr/>
        </p:nvSpPr>
        <p:spPr>
          <a:xfrm rot="5400000">
            <a:off x="4583382" y="2270725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91" name="모서리가 둥근 직사각형 4"/>
          <p:cNvSpPr/>
          <p:nvPr/>
        </p:nvSpPr>
        <p:spPr>
          <a:xfrm rot="5400000">
            <a:off x="6541490" y="2270725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92" name="모서리가 둥근 직사각형 4"/>
          <p:cNvSpPr/>
          <p:nvPr/>
        </p:nvSpPr>
        <p:spPr>
          <a:xfrm rot="5400000">
            <a:off x="631737" y="2270724"/>
            <a:ext cx="2017834" cy="14645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  <a:sym typeface="Arial"/>
            </a:endParaRPr>
          </a:p>
        </p:txBody>
      </p:sp>
      <p:sp>
        <p:nvSpPr>
          <p:cNvPr id="93" name="Shape 161"/>
          <p:cNvSpPr/>
          <p:nvPr/>
        </p:nvSpPr>
        <p:spPr>
          <a:xfrm>
            <a:off x="1052404" y="2138090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Shape 161"/>
          <p:cNvSpPr/>
          <p:nvPr/>
        </p:nvSpPr>
        <p:spPr>
          <a:xfrm>
            <a:off x="2996620" y="2138090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Shape 161"/>
          <p:cNvSpPr/>
          <p:nvPr/>
        </p:nvSpPr>
        <p:spPr>
          <a:xfrm>
            <a:off x="5004048" y="2138090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Shape 161"/>
          <p:cNvSpPr/>
          <p:nvPr/>
        </p:nvSpPr>
        <p:spPr>
          <a:xfrm>
            <a:off x="6962156" y="2138090"/>
            <a:ext cx="1152128" cy="11521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Picture 2" descr="C:\Users\DembitskiyMN\Desktop\no-translate-detected_318-34684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131590"/>
            <a:ext cx="720080" cy="720080"/>
          </a:xfrm>
          <a:prstGeom prst="rect">
            <a:avLst/>
          </a:prstGeom>
          <a:noFill/>
        </p:spPr>
      </p:pic>
      <p:pic>
        <p:nvPicPr>
          <p:cNvPr id="98" name="Picture 3" descr="C:\Users\DembitskiyMN\Desktop\123131231312312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211710"/>
            <a:ext cx="1004640" cy="1004640"/>
          </a:xfrm>
          <a:prstGeom prst="rect">
            <a:avLst/>
          </a:prstGeom>
          <a:noFill/>
        </p:spPr>
      </p:pic>
      <p:pic>
        <p:nvPicPr>
          <p:cNvPr id="99" name="Picture 4" descr="C:\Users\DembitskiyMN\Desktop\Anonymous_Open_Bib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2427734"/>
            <a:ext cx="1008112" cy="709711"/>
          </a:xfrm>
          <a:prstGeom prst="rect">
            <a:avLst/>
          </a:prstGeom>
          <a:noFill/>
        </p:spPr>
      </p:pic>
      <p:pic>
        <p:nvPicPr>
          <p:cNvPr id="100" name="Picture 6" descr="C:\Users\DembitskiyMN\Desktop\1422633493_3_zhjhd18zotyuanbn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2139702"/>
            <a:ext cx="1435698" cy="953542"/>
          </a:xfrm>
          <a:prstGeom prst="rect">
            <a:avLst/>
          </a:prstGeom>
          <a:noFill/>
        </p:spPr>
      </p:pic>
      <p:pic>
        <p:nvPicPr>
          <p:cNvPr id="101" name="Picture 7" descr="C:\Users\DembitskiyMN\Desktop\knopka_na_glavnuy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2275560"/>
            <a:ext cx="933950" cy="828151"/>
          </a:xfrm>
          <a:prstGeom prst="rect">
            <a:avLst/>
          </a:prstGeom>
          <a:noFill/>
        </p:spPr>
      </p:pic>
      <p:grpSp>
        <p:nvGrpSpPr>
          <p:cNvPr id="102" name="그룹 37"/>
          <p:cNvGrpSpPr/>
          <p:nvPr/>
        </p:nvGrpSpPr>
        <p:grpSpPr>
          <a:xfrm>
            <a:off x="884585" y="3291830"/>
            <a:ext cx="1527175" cy="646331"/>
            <a:chOff x="460115" y="3362399"/>
            <a:chExt cx="1527175" cy="646331"/>
          </a:xfrm>
        </p:grpSpPr>
        <p:sp>
          <p:nvSpPr>
            <p:cNvPr id="103" name="TextBox 10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Строительство зданий и сооружений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105" name="그룹 38"/>
          <p:cNvGrpSpPr/>
          <p:nvPr/>
        </p:nvGrpSpPr>
        <p:grpSpPr>
          <a:xfrm>
            <a:off x="2699792" y="3363838"/>
            <a:ext cx="1817329" cy="543654"/>
            <a:chOff x="460115" y="3290391"/>
            <a:chExt cx="1527175" cy="543654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529965" y="3290391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Проведение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НИР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108" name="그룹 41"/>
          <p:cNvGrpSpPr/>
          <p:nvPr/>
        </p:nvGrpSpPr>
        <p:grpSpPr>
          <a:xfrm>
            <a:off x="4716016" y="3242469"/>
            <a:ext cx="1872208" cy="769441"/>
            <a:chOff x="460115" y="3362399"/>
            <a:chExt cx="1527175" cy="769441"/>
          </a:xfrm>
        </p:grpSpPr>
        <p:sp>
          <p:nvSpPr>
            <p:cNvPr id="109" name="TextBox 10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10" name="TextBox 109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Производство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готовой продукции военного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назначения</a:t>
              </a:r>
              <a:endPara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111" name="그룹 44"/>
          <p:cNvGrpSpPr/>
          <p:nvPr/>
        </p:nvGrpSpPr>
        <p:grpSpPr>
          <a:xfrm>
            <a:off x="6804248" y="3333169"/>
            <a:ext cx="1527175" cy="646331"/>
            <a:chOff x="460115" y="3362399"/>
            <a:chExt cx="1527175" cy="646331"/>
          </a:xfrm>
        </p:grpSpPr>
        <p:sp>
          <p:nvSpPr>
            <p:cNvPr id="112" name="TextBox 11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13" name="TextBox 11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Arial" pitchFamily="34" charset="0"/>
                  <a:sym typeface="Arial"/>
                </a:rPr>
                <a:t>Приобретение недвижимого имущества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Arial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63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12"/>
          <p:cNvSpPr/>
          <p:nvPr/>
        </p:nvSpPr>
        <p:spPr>
          <a:xfrm>
            <a:off x="4911256" y="2338951"/>
            <a:ext cx="1088551" cy="661884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268288"/>
            <a:ext cx="856932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0825" y="4803775"/>
            <a:ext cx="856932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69"/>
          <p:cNvSpPr txBox="1">
            <a:spLocks noChangeArrowheads="1"/>
          </p:cNvSpPr>
          <p:nvPr/>
        </p:nvSpPr>
        <p:spPr bwMode="auto">
          <a:xfrm>
            <a:off x="468313" y="411163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800" b="1"/>
              <a:t>ПРОЦЕСС РАССМОТРЕНИЯ ЗАЯВКИ НА ПОЛУЧЕНИЕ ЗАЙМА</a:t>
            </a:r>
          </a:p>
          <a:p>
            <a:r>
              <a:rPr lang="ru-RU" altLang="ru-RU"/>
              <a:t>В рамках программы федерального ФРП* «Проекты развития»</a:t>
            </a:r>
            <a:endParaRPr lang="ru-RU" altLang="ru-RU" b="1"/>
          </a:p>
        </p:txBody>
      </p:sp>
      <p:sp>
        <p:nvSpPr>
          <p:cNvPr id="71" name="Прямоугольник 70"/>
          <p:cNvSpPr/>
          <p:nvPr/>
        </p:nvSpPr>
        <p:spPr>
          <a:xfrm>
            <a:off x="323850" y="411163"/>
            <a:ext cx="144463" cy="5762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83" name="오각형 4"/>
          <p:cNvSpPr/>
          <p:nvPr/>
        </p:nvSpPr>
        <p:spPr>
          <a:xfrm>
            <a:off x="7273961" y="2337783"/>
            <a:ext cx="1762535" cy="661884"/>
          </a:xfrm>
          <a:prstGeom prst="homePlat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86" name="직사각형 12"/>
          <p:cNvSpPr/>
          <p:nvPr/>
        </p:nvSpPr>
        <p:spPr>
          <a:xfrm>
            <a:off x="6095234" y="2338569"/>
            <a:ext cx="1080691" cy="661884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87" name="직사각형 14"/>
          <p:cNvSpPr/>
          <p:nvPr/>
        </p:nvSpPr>
        <p:spPr>
          <a:xfrm>
            <a:off x="3757603" y="2337783"/>
            <a:ext cx="1069834" cy="661884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88" name="직사각형 16"/>
          <p:cNvSpPr/>
          <p:nvPr/>
        </p:nvSpPr>
        <p:spPr>
          <a:xfrm>
            <a:off x="280822" y="2337783"/>
            <a:ext cx="1069834" cy="661884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89" name="직사각형 18"/>
          <p:cNvSpPr/>
          <p:nvPr/>
        </p:nvSpPr>
        <p:spPr>
          <a:xfrm>
            <a:off x="1426182" y="2338569"/>
            <a:ext cx="1069834" cy="661884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90" name="이등변 삼각형 47"/>
          <p:cNvSpPr/>
          <p:nvPr/>
        </p:nvSpPr>
        <p:spPr>
          <a:xfrm rot="10800000">
            <a:off x="633413" y="1860550"/>
            <a:ext cx="385762" cy="33337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91" name="이등변 삼각형 48"/>
          <p:cNvSpPr/>
          <p:nvPr/>
        </p:nvSpPr>
        <p:spPr>
          <a:xfrm>
            <a:off x="4067175" y="3178175"/>
            <a:ext cx="387350" cy="331788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93" name="이등변 삼각형 51"/>
          <p:cNvSpPr/>
          <p:nvPr/>
        </p:nvSpPr>
        <p:spPr>
          <a:xfrm>
            <a:off x="1736725" y="3194050"/>
            <a:ext cx="387350" cy="33337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95" name="이등변 삼각형 55"/>
          <p:cNvSpPr/>
          <p:nvPr/>
        </p:nvSpPr>
        <p:spPr>
          <a:xfrm rot="10800000">
            <a:off x="7812088" y="1881188"/>
            <a:ext cx="387350" cy="333375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1279" name="TextBox 62"/>
          <p:cNvSpPr txBox="1">
            <a:spLocks noChangeArrowheads="1"/>
          </p:cNvSpPr>
          <p:nvPr/>
        </p:nvSpPr>
        <p:spPr bwMode="auto">
          <a:xfrm>
            <a:off x="-107950" y="1419225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Экспресс-оценка</a:t>
            </a:r>
          </a:p>
          <a:p>
            <a:pPr algn="ctr"/>
            <a:r>
              <a:rPr lang="ru-RU" altLang="ko-KR" sz="1200" b="1"/>
              <a:t>РФРП*</a:t>
            </a:r>
            <a:endParaRPr lang="ko-KR" altLang="en-US" sz="1200" b="1"/>
          </a:p>
        </p:txBody>
      </p:sp>
      <p:sp>
        <p:nvSpPr>
          <p:cNvPr id="11280" name="TextBox 62"/>
          <p:cNvSpPr txBox="1">
            <a:spLocks noChangeArrowheads="1"/>
          </p:cNvSpPr>
          <p:nvPr/>
        </p:nvSpPr>
        <p:spPr bwMode="auto">
          <a:xfrm>
            <a:off x="3132138" y="3538538"/>
            <a:ext cx="2303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Экспертный</a:t>
            </a:r>
          </a:p>
          <a:p>
            <a:pPr algn="ctr"/>
            <a:r>
              <a:rPr lang="ru-RU" altLang="ko-KR" sz="1200" b="1"/>
              <a:t>совет</a:t>
            </a:r>
          </a:p>
          <a:p>
            <a:pPr algn="ctr"/>
            <a:r>
              <a:rPr lang="ru-RU" altLang="ko-KR" sz="1200" b="1"/>
              <a:t>РФРП</a:t>
            </a:r>
          </a:p>
        </p:txBody>
      </p:sp>
      <p:sp>
        <p:nvSpPr>
          <p:cNvPr id="11281" name="TextBox 62"/>
          <p:cNvSpPr txBox="1">
            <a:spLocks noChangeArrowheads="1"/>
          </p:cNvSpPr>
          <p:nvPr/>
        </p:nvSpPr>
        <p:spPr bwMode="auto">
          <a:xfrm>
            <a:off x="971550" y="3538538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Входная</a:t>
            </a:r>
          </a:p>
          <a:p>
            <a:pPr algn="ctr"/>
            <a:r>
              <a:rPr lang="ru-RU" altLang="ko-KR" sz="1200" b="1"/>
              <a:t>экспертиза</a:t>
            </a:r>
          </a:p>
          <a:p>
            <a:pPr algn="ctr"/>
            <a:r>
              <a:rPr lang="ru-RU" altLang="ko-KR" sz="1200" b="1"/>
              <a:t>РФРП</a:t>
            </a:r>
          </a:p>
        </p:txBody>
      </p:sp>
      <p:sp>
        <p:nvSpPr>
          <p:cNvPr id="11282" name="TextBox 62"/>
          <p:cNvSpPr txBox="1">
            <a:spLocks noChangeArrowheads="1"/>
          </p:cNvSpPr>
          <p:nvPr/>
        </p:nvSpPr>
        <p:spPr bwMode="auto">
          <a:xfrm>
            <a:off x="5795963" y="3549650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Экспертный совет ФРП</a:t>
            </a:r>
            <a:endParaRPr lang="ko-KR" altLang="en-US" sz="1200" b="1"/>
          </a:p>
        </p:txBody>
      </p:sp>
      <p:sp>
        <p:nvSpPr>
          <p:cNvPr id="11283" name="TextBox 115"/>
          <p:cNvSpPr txBox="1">
            <a:spLocks noChangeArrowheads="1"/>
          </p:cNvSpPr>
          <p:nvPr/>
        </p:nvSpPr>
        <p:spPr bwMode="auto">
          <a:xfrm>
            <a:off x="6732588" y="1449388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Подписание трехстороннего договора займа</a:t>
            </a:r>
            <a:endParaRPr lang="ko-KR" altLang="en-US" sz="1200" b="1"/>
          </a:p>
        </p:txBody>
      </p:sp>
      <p:sp>
        <p:nvSpPr>
          <p:cNvPr id="11284" name="TextBox 116"/>
          <p:cNvSpPr txBox="1">
            <a:spLocks noChangeArrowheads="1"/>
          </p:cNvSpPr>
          <p:nvPr/>
        </p:nvSpPr>
        <p:spPr bwMode="auto">
          <a:xfrm>
            <a:off x="168275" y="234315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РФРП 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(5 дней)</a:t>
            </a:r>
          </a:p>
        </p:txBody>
      </p:sp>
      <p:sp>
        <p:nvSpPr>
          <p:cNvPr id="11285" name="TextBox 27"/>
          <p:cNvSpPr txBox="1">
            <a:spLocks noChangeArrowheads="1"/>
          </p:cNvSpPr>
          <p:nvPr/>
        </p:nvSpPr>
        <p:spPr bwMode="auto">
          <a:xfrm>
            <a:off x="6030913" y="2347913"/>
            <a:ext cx="12176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ФРП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(15 дней)</a:t>
            </a:r>
          </a:p>
        </p:txBody>
      </p:sp>
      <p:sp>
        <p:nvSpPr>
          <p:cNvPr id="31" name="이등변 삼각형 55"/>
          <p:cNvSpPr/>
          <p:nvPr/>
        </p:nvSpPr>
        <p:spPr>
          <a:xfrm>
            <a:off x="6443663" y="3184525"/>
            <a:ext cx="387350" cy="333375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1287" name="TextBox 31"/>
          <p:cNvSpPr txBox="1">
            <a:spLocks noChangeArrowheads="1"/>
          </p:cNvSpPr>
          <p:nvPr/>
        </p:nvSpPr>
        <p:spPr bwMode="auto">
          <a:xfrm>
            <a:off x="7086600" y="2336800"/>
            <a:ext cx="18716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РФРП</a:t>
            </a:r>
            <a:r>
              <a:rPr lang="en-US" altLang="ru-RU" sz="2000" b="1">
                <a:solidFill>
                  <a:schemeClr val="bg1"/>
                </a:solidFill>
              </a:rPr>
              <a:t>/</a:t>
            </a:r>
            <a:r>
              <a:rPr lang="ru-RU" altLang="ru-RU" sz="2000" b="1">
                <a:solidFill>
                  <a:schemeClr val="bg1"/>
                </a:solidFill>
              </a:rPr>
              <a:t>ФРП 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(не более 3 мес.)</a:t>
            </a:r>
          </a:p>
        </p:txBody>
      </p:sp>
      <p:sp>
        <p:nvSpPr>
          <p:cNvPr id="11288" name="TextBox 62"/>
          <p:cNvSpPr txBox="1">
            <a:spLocks noChangeArrowheads="1"/>
          </p:cNvSpPr>
          <p:nvPr/>
        </p:nvSpPr>
        <p:spPr bwMode="auto">
          <a:xfrm>
            <a:off x="179388" y="4341813"/>
            <a:ext cx="7056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ko-KR" sz="1200" b="1"/>
              <a:t>РФРП – региональный фонд</a:t>
            </a:r>
          </a:p>
          <a:p>
            <a:r>
              <a:rPr lang="ru-RU" altLang="ko-KR" sz="1200" b="1"/>
              <a:t>ФРП – федеральный фонд</a:t>
            </a:r>
            <a:endParaRPr lang="ko-KR" altLang="en-US" sz="1200" b="1"/>
          </a:p>
        </p:txBody>
      </p:sp>
      <p:sp>
        <p:nvSpPr>
          <p:cNvPr id="11289" name="TextBox 33"/>
          <p:cNvSpPr txBox="1">
            <a:spLocks noChangeArrowheads="1"/>
          </p:cNvSpPr>
          <p:nvPr/>
        </p:nvSpPr>
        <p:spPr bwMode="auto">
          <a:xfrm>
            <a:off x="1301750" y="2347913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РФРП 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(5 дней)</a:t>
            </a:r>
          </a:p>
        </p:txBody>
      </p:sp>
      <p:sp>
        <p:nvSpPr>
          <p:cNvPr id="11290" name="TextBox 34"/>
          <p:cNvSpPr txBox="1">
            <a:spLocks noChangeArrowheads="1"/>
          </p:cNvSpPr>
          <p:nvPr/>
        </p:nvSpPr>
        <p:spPr bwMode="auto">
          <a:xfrm>
            <a:off x="3676650" y="2343150"/>
            <a:ext cx="1203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РФРП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(15 дней)</a:t>
            </a:r>
          </a:p>
        </p:txBody>
      </p:sp>
      <p:sp>
        <p:nvSpPr>
          <p:cNvPr id="29" name="직사각형 14"/>
          <p:cNvSpPr/>
          <p:nvPr/>
        </p:nvSpPr>
        <p:spPr>
          <a:xfrm>
            <a:off x="2594052" y="2338569"/>
            <a:ext cx="1069834" cy="661884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2916238" y="1881188"/>
            <a:ext cx="385762" cy="33337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1293" name="TextBox 62"/>
          <p:cNvSpPr txBox="1">
            <a:spLocks noChangeArrowheads="1"/>
          </p:cNvSpPr>
          <p:nvPr/>
        </p:nvSpPr>
        <p:spPr bwMode="auto">
          <a:xfrm>
            <a:off x="1979613" y="1419225"/>
            <a:ext cx="230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Комплексная экспертиза РФРП</a:t>
            </a:r>
          </a:p>
        </p:txBody>
      </p:sp>
      <p:sp>
        <p:nvSpPr>
          <p:cNvPr id="11294" name="TextBox 36"/>
          <p:cNvSpPr txBox="1">
            <a:spLocks noChangeArrowheads="1"/>
          </p:cNvSpPr>
          <p:nvPr/>
        </p:nvSpPr>
        <p:spPr bwMode="auto">
          <a:xfrm>
            <a:off x="2482850" y="2336800"/>
            <a:ext cx="1295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РФРП 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</a:rPr>
              <a:t>(40 дней)</a:t>
            </a:r>
          </a:p>
        </p:txBody>
      </p:sp>
      <p:sp>
        <p:nvSpPr>
          <p:cNvPr id="11295" name="TextBox 62"/>
          <p:cNvSpPr txBox="1">
            <a:spLocks noChangeArrowheads="1"/>
          </p:cNvSpPr>
          <p:nvPr/>
        </p:nvSpPr>
        <p:spPr bwMode="auto">
          <a:xfrm>
            <a:off x="4643438" y="1419225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/>
              <a:t>Экспертиза</a:t>
            </a:r>
          </a:p>
          <a:p>
            <a:pPr algn="ctr"/>
            <a:r>
              <a:rPr lang="ru-RU" altLang="ko-KR" sz="1200" b="1"/>
              <a:t>ФРП</a:t>
            </a:r>
            <a:endParaRPr lang="ko-KR" altLang="en-US" sz="1200" b="1"/>
          </a:p>
        </p:txBody>
      </p:sp>
      <p:sp>
        <p:nvSpPr>
          <p:cNvPr id="11296" name="TextBox 39"/>
          <p:cNvSpPr txBox="1">
            <a:spLocks noChangeArrowheads="1"/>
          </p:cNvSpPr>
          <p:nvPr/>
        </p:nvSpPr>
        <p:spPr bwMode="auto">
          <a:xfrm>
            <a:off x="4929188" y="2347913"/>
            <a:ext cx="1063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ФРП 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(40 дней)</a:t>
            </a:r>
          </a:p>
        </p:txBody>
      </p:sp>
      <p:sp>
        <p:nvSpPr>
          <p:cNvPr id="41" name="이등변 삼각형 55"/>
          <p:cNvSpPr/>
          <p:nvPr/>
        </p:nvSpPr>
        <p:spPr>
          <a:xfrm rot="10800000">
            <a:off x="5265738" y="1908175"/>
            <a:ext cx="385762" cy="333375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1298" name="TextBox 41"/>
          <p:cNvSpPr txBox="1">
            <a:spLocks noChangeArrowheads="1"/>
          </p:cNvSpPr>
          <p:nvPr/>
        </p:nvSpPr>
        <p:spPr bwMode="auto">
          <a:xfrm>
            <a:off x="8604250" y="4784725"/>
            <a:ext cx="21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267494"/>
            <a:ext cx="8568952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51520" y="4803998"/>
            <a:ext cx="856895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8435" y="389551"/>
            <a:ext cx="8424936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ОТБОР ПРОЕКТОВ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3528" y="411510"/>
            <a:ext cx="144016" cy="36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0714" y="125223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</a:t>
            </a:r>
            <a:r>
              <a:rPr lang="ru-RU" b="1" dirty="0"/>
              <a:t>ПРЕДВАРИТЕЛЬНЫЕ ЗАЯВКИ НА ФИНАНСИРОВАНИЕ ПРОЕКТОВ</a:t>
            </a:r>
            <a:r>
              <a:rPr lang="en-US" b="1" dirty="0"/>
              <a:t>  </a:t>
            </a:r>
            <a:endParaRPr lang="ru-RU" b="1" dirty="0"/>
          </a:p>
        </p:txBody>
      </p:sp>
      <p:sp>
        <p:nvSpPr>
          <p:cNvPr id="36" name="모서리가 둥근 직사각형 4"/>
          <p:cNvSpPr/>
          <p:nvPr/>
        </p:nvSpPr>
        <p:spPr>
          <a:xfrm>
            <a:off x="2771800" y="1990412"/>
            <a:ext cx="3528392" cy="833704"/>
          </a:xfrm>
          <a:prstGeom prst="roundRect">
            <a:avLst>
              <a:gd name="adj" fmla="val 13574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GUSEVSVL@MOSREG.RU</a:t>
            </a:r>
          </a:p>
        </p:txBody>
      </p:sp>
      <p:grpSp>
        <p:nvGrpSpPr>
          <p:cNvPr id="38" name="그룹 27"/>
          <p:cNvGrpSpPr/>
          <p:nvPr/>
        </p:nvGrpSpPr>
        <p:grpSpPr>
          <a:xfrm>
            <a:off x="251520" y="1203598"/>
            <a:ext cx="675075" cy="405045"/>
            <a:chOff x="1016605" y="522920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604448" y="478425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3939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571500" y="123825"/>
            <a:ext cx="6592888" cy="1152525"/>
          </a:xfrm>
          <a:prstGeom prst="rect">
            <a:avLst/>
          </a:prstGeom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МИНИСТЕРСТВО ИНВЕСТИЦИЙ И ИННОВАЦИЙ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МОСКОВСКОЙ ОБЛАСТИ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411163"/>
            <a:ext cx="144462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298</Words>
  <Application>Microsoft Office PowerPoint</Application>
  <PresentationFormat>Экран (16:9)</PresentationFormat>
  <Paragraphs>114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Lato</vt:lpstr>
      <vt:lpstr>Arial</vt:lpstr>
      <vt:lpstr>Roboto</vt:lpstr>
      <vt:lpstr>Gulim</vt:lpstr>
      <vt:lpstr>Malgun Gothic</vt:lpstr>
      <vt:lpstr>Calibri</vt:lpstr>
      <vt:lpstr>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User</cp:lastModifiedBy>
  <cp:revision>349</cp:revision>
  <dcterms:modified xsi:type="dcterms:W3CDTF">2017-04-19T14:38:19Z</dcterms:modified>
</cp:coreProperties>
</file>