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1"/>
  </p:notesMasterIdLst>
  <p:sldIdLst>
    <p:sldId id="257" r:id="rId5"/>
    <p:sldId id="297" r:id="rId6"/>
    <p:sldId id="259" r:id="rId7"/>
    <p:sldId id="296" r:id="rId8"/>
    <p:sldId id="288" r:id="rId9"/>
    <p:sldId id="298" r:id="rId10"/>
    <p:sldId id="261" r:id="rId11"/>
    <p:sldId id="262" r:id="rId12"/>
    <p:sldId id="290" r:id="rId13"/>
    <p:sldId id="291" r:id="rId14"/>
    <p:sldId id="305" r:id="rId15"/>
    <p:sldId id="299" r:id="rId16"/>
    <p:sldId id="263" r:id="rId17"/>
    <p:sldId id="303" r:id="rId18"/>
    <p:sldId id="306" r:id="rId19"/>
    <p:sldId id="272" r:id="rId20"/>
    <p:sldId id="273" r:id="rId21"/>
    <p:sldId id="300" r:id="rId22"/>
    <p:sldId id="302" r:id="rId23"/>
    <p:sldId id="275" r:id="rId24"/>
    <p:sldId id="276" r:id="rId25"/>
    <p:sldId id="307" r:id="rId26"/>
    <p:sldId id="312" r:id="rId27"/>
    <p:sldId id="309" r:id="rId28"/>
    <p:sldId id="311" r:id="rId29"/>
    <p:sldId id="286" r:id="rId3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  <a:srgbClr val="000000"/>
    <a:srgbClr val="FFFF66"/>
    <a:srgbClr val="3E5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 varScale="1">
        <p:scale>
          <a:sx n="88" d="100"/>
          <a:sy n="88" d="100"/>
        </p:scale>
        <p:origin x="14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1;&#1080;&#1089;&#1090;%20Microsoft%20Excel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резидентов ОЭЗ «Дубна»</a:t>
            </a:r>
            <a:endParaRPr lang="ru-RU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Количество резидентов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Лист1!$B$5:$F$5</c:f>
              <c:numCache>
                <c:formatCode>General</c:formatCode>
                <c:ptCount val="5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</c:numCache>
            </c:numRef>
          </c:cat>
          <c:val>
            <c:numRef>
              <c:f>Лист1!$B$6:$F$6</c:f>
              <c:numCache>
                <c:formatCode>General</c:formatCode>
                <c:ptCount val="5"/>
                <c:pt idx="0">
                  <c:v>148</c:v>
                </c:pt>
                <c:pt idx="1">
                  <c:v>137</c:v>
                </c:pt>
                <c:pt idx="2">
                  <c:v>124</c:v>
                </c:pt>
                <c:pt idx="3">
                  <c:v>100</c:v>
                </c:pt>
                <c:pt idx="4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1590976"/>
        <c:axId val="161591536"/>
      </c:barChart>
      <c:catAx>
        <c:axId val="161590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591536"/>
        <c:crosses val="autoZero"/>
        <c:auto val="1"/>
        <c:lblAlgn val="ctr"/>
        <c:lblOffset val="100"/>
        <c:noMultiLvlLbl val="0"/>
      </c:catAx>
      <c:valAx>
        <c:axId val="161591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59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93B0AF0-436C-4408-A83D-2AF5F713C92B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492D44F-42A7-4594-943C-52D12B5E81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7093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A452C02-4DE5-4819-9645-0575FF5E37C3}" type="slidenum">
              <a:rPr lang="ru-RU" altLang="ru-RU">
                <a:latin typeface="Arial" charset="0"/>
              </a:rPr>
              <a:pPr/>
              <a:t>13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7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CA18C-6F22-41CB-9CF7-151C5A257BAE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049A7-975C-4B98-BE41-8405702D96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643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73E84-6427-44F1-90DD-6E83EEACB4EF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74EBB-6D5D-4C26-8A36-B9CB915915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21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4891-03EA-488F-B6A8-F3FDC527DCD7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F43D8-FEBC-477F-9EA3-1454A75F5F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934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CC41-F367-45FD-A511-42B6F9C0F974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51A9E-AA61-49A2-999D-66C7B2E290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2576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0BE45-B67A-4621-AA94-496137ABD7B6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3FD0E-1477-4A89-9234-17B5854DD1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540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4749-B16F-4A25-91C3-9140E44763FE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7ECE0-3345-42D0-BE8F-498A2CE33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2931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E09C2-C37A-4B9E-BACC-A7378A735099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ED5B6-43C6-4DEF-9D5B-A45E9FB768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6252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C800C-C9CB-4BEF-ACAB-2492633EC59D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77BF0-0373-4E45-9942-D95B25BDB8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6578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8A7D5-D687-4158-A396-89E9B9717A25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1C3D1-D504-42BB-B78A-20DBBE9F04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1534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5B7DB-4611-4401-BE12-0F67D7103063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50902-EE3B-4F7A-B2A7-6304171F46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0172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A602-F0D0-4C28-B5B1-DE9E9147E4A4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5C390-E07A-484B-94C0-2149E97B09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4059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14C1F-FF96-4394-8316-1B74B031600D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7E45C-8389-4F26-B0F1-A1DFC9F74A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0349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CB7DE-63DB-4DD6-B8D7-42F2F10CC80D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E254C-CD07-4781-B608-84A68F02B7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2042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12FB3-F1B4-4055-B0F7-FFD43C088B01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E8AEC-FBE7-474F-8A2B-C4D52E187A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075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2A2FB-C1B9-4604-84FF-A68E4BFE30CC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C0CE4-A337-47BD-BE8E-10C52815D6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655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D678D-4F43-4158-868A-3DB8FD1AE924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C415F-C9B8-4B90-9C5A-C16E071201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127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3D211-7AA5-41C5-80BC-1D6C625C23B9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C5AAE-9815-445A-9C46-EB02706C77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764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3670A-49CC-4A8B-9276-119C2359692E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14669-1823-4930-B4F0-4567951E30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9162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2CA60-72FF-4803-9998-373BE9A2F526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9510E-CCBC-4F68-BCFF-27334BF9B1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2386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1931-C741-49BB-9D21-885339296761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99F21-FEBA-4868-86DD-806EBC916E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9864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BE14-CAEE-48A4-A125-03349F28F421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80191-03C2-4581-9E14-81D396DF7F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1035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EA77E-8378-4067-86F0-DEA12F083328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DC1C4-52FD-4FF9-9C7C-B4F1EA3EB6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161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B37BF-91FB-4BBB-94AB-4DCB5AD66F79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78E3E-919A-426E-833A-ECF86E1931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2093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A2FF8-F3C2-43B6-BF9A-F09E1BC9B5FA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D31C9-D76B-4B24-874E-D4143E8B63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0606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BACD-2BD9-4F42-A8DA-056FE2F219C3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B70A4-D869-45BB-9A06-10656B2D64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717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FC1B6-CF2D-4B6A-8C4B-AE90E086AEC4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1CEEB-1838-4BEA-B823-F9FD624AC9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2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9B515-A8FF-40D5-9C07-EFEE5D679310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73263-2F31-407A-9711-F5E1B15BF9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5439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ADC6-1F3B-4B84-9449-1A9F86EC217D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0558E-C337-4E73-A4E6-FFFD037F14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419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A3873-0AAA-4FD3-B554-A2FD4A839602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F58AD-33D6-42CE-B65B-5D3056C91D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9757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5DCDB-DD51-4D40-A783-DE945F4DAA53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6E046-57F5-4A41-8A2D-DA9D6B91AF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8564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75DA9-ECBC-4E59-9D42-1E9A6BF5D0F0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2BABB-1BC2-4B56-9063-4E9B189620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2542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27AE3-734A-41D1-9F35-AA21BFE66682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A94BF-A65E-4E03-BCCB-2C96472C87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4016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AD529-D2B5-4D99-9CEC-A8BC4C71DBBD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80026-0897-488F-A0DC-DAA9A72D5C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888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BFFD0-E5DC-4744-95F9-43D09A8E4BC5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0BD07-10AA-4FA1-A0BB-F66BDF2D83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8761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84301-2599-41A3-AEAF-6CED3C8E88A4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EB3DB-4B0B-4D3F-AEC0-FFBFF3C9A9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0406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C00F-326C-4C45-B891-96E545ED10F9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C5052-74C4-4F79-A0A2-C5501CD60B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3086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34FA4-6A97-48E6-9C84-D052963DE086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5D9CD-A35B-4767-8D5C-94799A3699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9447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32736-C5CA-4701-B8D7-50298F77B579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08AB1-6A66-4C50-A15E-3FD40048E5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0950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7B37A-B7FB-4A51-A43A-04EA025F3E0B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12E01-D3B9-442D-B020-9F3EE18513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691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3B87-EBC1-49D2-B919-A3EC19E3EA31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FA029-3AAF-4DCF-A991-92AA4C8999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549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916BA-3B9C-4A3F-A2E6-4C9FA8B28DEA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5B328-BDE7-47E0-BDB7-46CFE1451A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333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7E76F-CEB9-4A25-A8BC-4E433C367A08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1F280-3357-4F56-A85B-BCF7B80D3A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396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D59D0-5AF1-44C6-BF09-D4319F3DC1A0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61A45-80D4-40EC-A50B-28284609A0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616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85D33-89D1-4655-9B0C-5D58415DB4FF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55E35-43C8-42DB-8676-39B7D0BBCF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296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16FA2F-9607-4E5C-B037-54BBD4AC6828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B179048-5AE9-4DF8-A5A9-E0ECA8CBF9A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7AD459-A943-4CBD-9B56-18B9E576C5EC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24590B2-A5CC-4C72-879F-749487A68CE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08EA2D-C29F-4CC6-A383-579AF151AEF0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D32EAFD-135B-46E0-A68B-8909772AE71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08977E-BA8B-457A-90E9-4E8BA2552FEA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267B2E9-0EED-470A-A7BA-C01301049A5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dubna@mosreg.r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2051050" y="60483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1800">
              <a:latin typeface="Arial" charset="0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1588" y="1989138"/>
            <a:ext cx="91440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3500" b="1">
                <a:solidFill>
                  <a:schemeClr val="bg1"/>
                </a:solidFill>
                <a:latin typeface="Arial" charset="0"/>
              </a:rPr>
              <a:t>Инвестиционный паспорт</a:t>
            </a: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4121150" y="4652963"/>
            <a:ext cx="89639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500" b="1" dirty="0" smtClean="0">
                <a:solidFill>
                  <a:schemeClr val="bg1"/>
                </a:solidFill>
                <a:latin typeface="Arial" charset="0"/>
              </a:rPr>
              <a:t>201</a:t>
            </a:r>
            <a:r>
              <a:rPr lang="en-US" altLang="ru-RU" sz="2500" b="1" dirty="0" smtClean="0">
                <a:solidFill>
                  <a:schemeClr val="bg1"/>
                </a:solidFill>
                <a:latin typeface="Arial" charset="0"/>
              </a:rPr>
              <a:t>8</a:t>
            </a:r>
            <a:endParaRPr lang="ru-RU" altLang="ru-RU" sz="25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0232" y="150069"/>
            <a:ext cx="158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ПРОЕКТ</a:t>
            </a:r>
            <a:endParaRPr lang="ru-RU" sz="240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95738" y="2492375"/>
            <a:ext cx="4824412" cy="1512888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8775" y="1196975"/>
            <a:ext cx="8461375" cy="1223963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220" name="Заголовок 1"/>
          <p:cNvSpPr>
            <a:spLocks noGrp="1"/>
          </p:cNvSpPr>
          <p:nvPr>
            <p:ph type="title"/>
          </p:nvPr>
        </p:nvSpPr>
        <p:spPr>
          <a:xfrm>
            <a:off x="539750" y="13414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 мирового уровня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NICA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который планируется запустить в 2018 году. Свое участие в проекте заявили более 100 мировых организаций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716213" y="260350"/>
            <a:ext cx="423227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solidFill>
                  <a:schemeClr val="bg1"/>
                </a:solidFill>
                <a:latin typeface="+mj-lt"/>
              </a:rPr>
              <a:t>МЕГА-САЙЕНС ПРОЕКТ – </a:t>
            </a:r>
          </a:p>
          <a:p>
            <a:pPr algn="ctr" eaLnBrk="1" hangingPunct="1">
              <a:defRPr/>
            </a:pPr>
            <a:r>
              <a:rPr lang="ru-RU" sz="2400" b="1" i="1" dirty="0">
                <a:solidFill>
                  <a:schemeClr val="bg1"/>
                </a:solidFill>
                <a:latin typeface="+mj-lt"/>
              </a:rPr>
              <a:t>СОЗДАНИЕ КОЛЛАЙДЕРА 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NICA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  <a:p>
            <a:pPr algn="ctr" eaLnBrk="1" hangingPunct="1">
              <a:defRPr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Рисунок 6" descr="_MG_2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304824"/>
            <a:ext cx="3816424" cy="25531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_MG_17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348880"/>
            <a:ext cx="3600400" cy="25407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nica_h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4009821"/>
            <a:ext cx="4896544" cy="28481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4067175" y="2492375"/>
            <a:ext cx="4826000" cy="2001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Изучение барионной материи на пути к разгадке причин «большого взрыва» -основная цель создания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коллайдера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NICA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реализации проекта – 2016-2020 годы. Общая стоимость проекта – 17,5 млрд. рублей</a:t>
            </a:r>
          </a:p>
          <a:p>
            <a:pPr marL="0" lvl="1" eaLnBrk="1" hangingPunct="1"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96975"/>
            <a:ext cx="9144000" cy="295275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Центр обработки данных Минфина РФ</a:t>
            </a:r>
            <a:r>
              <a:rPr lang="en-US" altLang="ru-RU" sz="2800" b="1" i="1" smtClean="0">
                <a:solidFill>
                  <a:schemeClr val="bg1"/>
                </a:solidFill>
              </a:rPr>
              <a:t>:</a:t>
            </a:r>
            <a:br>
              <a:rPr lang="en-US" altLang="ru-RU" sz="2800" b="1" i="1" smtClean="0">
                <a:solidFill>
                  <a:schemeClr val="bg1"/>
                </a:solidFill>
              </a:rPr>
            </a:br>
            <a:r>
              <a:rPr lang="ru-RU" altLang="ru-RU" sz="2800" b="1" i="1" smtClean="0">
                <a:solidFill>
                  <a:schemeClr val="bg1"/>
                </a:solidFill>
              </a:rPr>
              <a:t>2-я очередь</a:t>
            </a:r>
          </a:p>
        </p:txBody>
      </p:sp>
      <p:pic>
        <p:nvPicPr>
          <p:cNvPr id="16388" name="Picture 2" descr="Картинки по запросу цод фн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20904"/>
            <a:ext cx="4929188" cy="260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88" y="4129088"/>
            <a:ext cx="4248149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4786313"/>
            <a:ext cx="4787900" cy="1754187"/>
          </a:xfrm>
          <a:prstGeom prst="rect">
            <a:avLst/>
          </a:prstGeom>
          <a:noFill/>
        </p:spPr>
        <p:txBody>
          <a:bodyPr lIns="36000" rIns="36000">
            <a:spAutoFit/>
          </a:bodyPr>
          <a:lstStyle/>
          <a:p>
            <a:pPr lvl="1" eaLnBrk="1" hangingPunct="1"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Дорога к ЦОД от ул. </a:t>
            </a:r>
            <a:r>
              <a:rPr lang="ru-RU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Большеволжской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Протяженность</a:t>
            </a:r>
            <a:r>
              <a:rPr lang="ru-RU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 990 метров.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 инвестиций</a:t>
            </a: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100,0 млн. рублей (разработка проектной документации в составе проекта –дорожной сети ОЭЗ НПЗ).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825" y="1341438"/>
            <a:ext cx="4067175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17.06.2017 Председатель Правительства РФ подписал Постановление № 721 о выделении более 2,0 млрд. рублей на строительство второго здания технологической зоны ФЦОД в Дубне 2017-2020 годах.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Расположение крупных предприятий</a:t>
            </a:r>
          </a:p>
        </p:txBody>
      </p:sp>
      <p:pic>
        <p:nvPicPr>
          <p:cNvPr id="17411" name="Picture 3" descr="C:\Users\Masha\Desktop\Крупные предприя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51117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5219700" y="1323975"/>
            <a:ext cx="3852863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1. АО «</a:t>
            </a:r>
            <a:r>
              <a:rPr lang="ru-RU" altLang="ru-RU" sz="1800" dirty="0" err="1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ГосМКБ</a:t>
            </a:r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 «Радуга»                 им. А.Я. Березняка»</a:t>
            </a:r>
          </a:p>
          <a:p>
            <a:pPr eaLnBrk="1" hangingPunct="1"/>
            <a:endParaRPr lang="ru-RU" altLang="ru-RU" sz="1400" dirty="0">
              <a:solidFill>
                <a:schemeClr val="bg1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ru-RU" altLang="ru-RU" sz="500" dirty="0">
              <a:solidFill>
                <a:schemeClr val="bg1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2. </a:t>
            </a:r>
            <a:r>
              <a:rPr lang="ru-RU" altLang="ru-RU" sz="1800" dirty="0" smtClean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АО </a:t>
            </a:r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«ДМЗ» им. </a:t>
            </a:r>
            <a:r>
              <a:rPr lang="ru-RU" altLang="ru-RU" sz="1800" dirty="0" err="1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Н.П.Федорова</a:t>
            </a:r>
            <a:endParaRPr lang="ru-RU" altLang="ru-RU" sz="1800" dirty="0">
              <a:solidFill>
                <a:schemeClr val="bg1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ru-RU" altLang="ru-RU" sz="1400" dirty="0">
              <a:solidFill>
                <a:schemeClr val="bg1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3. АО «Тензор»</a:t>
            </a:r>
          </a:p>
          <a:p>
            <a:pPr eaLnBrk="1" hangingPunct="1"/>
            <a:endParaRPr lang="ru-RU" altLang="ru-RU" sz="1400" dirty="0">
              <a:solidFill>
                <a:schemeClr val="bg1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4. АО «НИИ «Атолл»</a:t>
            </a:r>
          </a:p>
          <a:p>
            <a:pPr eaLnBrk="1" hangingPunct="1"/>
            <a:endParaRPr lang="ru-RU" altLang="ru-RU" sz="1400" dirty="0">
              <a:solidFill>
                <a:schemeClr val="bg1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5. АО «НПК «Дедал»</a:t>
            </a:r>
          </a:p>
          <a:p>
            <a:pPr eaLnBrk="1" hangingPunct="1"/>
            <a:endParaRPr lang="ru-RU" altLang="ru-RU" sz="1400" dirty="0">
              <a:solidFill>
                <a:schemeClr val="bg1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6. Объединенный институт ядерных исследований (ОИЯИ)</a:t>
            </a:r>
          </a:p>
          <a:p>
            <a:pPr eaLnBrk="1" hangingPunct="1"/>
            <a:endParaRPr lang="ru-RU" altLang="ru-RU" sz="1400" dirty="0">
              <a:solidFill>
                <a:schemeClr val="bg1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7. ООО «Мебельная фабрика  «</a:t>
            </a:r>
            <a:r>
              <a:rPr lang="ru-RU" altLang="ru-RU" sz="1800" dirty="0" err="1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Экомебель</a:t>
            </a:r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»</a:t>
            </a:r>
          </a:p>
          <a:p>
            <a:pPr eaLnBrk="1" hangingPunct="1"/>
            <a:endParaRPr lang="ru-RU" altLang="ru-RU" sz="1400" dirty="0">
              <a:solidFill>
                <a:schemeClr val="bg1"/>
              </a:solidFill>
              <a:latin typeface="Arial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altLang="ru-RU" sz="1800" dirty="0">
                <a:solidFill>
                  <a:schemeClr val="bg1"/>
                </a:solidFill>
                <a:latin typeface="Arial" charset="0"/>
                <a:ea typeface="Calibri" pitchFamily="34" charset="0"/>
                <a:cs typeface="Calibri" pitchFamily="34" charset="0"/>
              </a:rPr>
              <a:t>8. ЦКС «Дубна» (филиал                 ФГУП «Космическая связь»)</a:t>
            </a:r>
          </a:p>
          <a:p>
            <a:pPr eaLnBrk="1" hangingPunct="1"/>
            <a:endParaRPr lang="ru-RU" altLang="ru-RU" sz="1000" dirty="0">
              <a:latin typeface="Arial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2700338" y="1196975"/>
            <a:ext cx="2879725" cy="1871663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6065489" y="2780928"/>
            <a:ext cx="2952328" cy="2592288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5652120" y="1052736"/>
            <a:ext cx="2952328" cy="180020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50825" y="5300663"/>
            <a:ext cx="2376488" cy="155733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700338" y="4508500"/>
            <a:ext cx="2879725" cy="2016125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700338" y="3141663"/>
            <a:ext cx="2808287" cy="1223962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771775" y="2492375"/>
            <a:ext cx="2592388" cy="576263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64250" y="5562600"/>
            <a:ext cx="2917825" cy="49530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454" name="Заголовок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6840538" cy="706437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Компании с иностранным участием</a:t>
            </a:r>
            <a:endParaRPr lang="ru-RU" altLang="ru-RU" sz="2800" b="1" i="1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50825" y="1196975"/>
            <a:ext cx="2305050" cy="4103688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58" name="Picture 2" descr="C:\Users\Алексей\Desktop\i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489" y="4365625"/>
            <a:ext cx="8905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9" name="TextBox 5"/>
          <p:cNvSpPr txBox="1">
            <a:spLocks noChangeArrowheads="1"/>
          </p:cNvSpPr>
          <p:nvPr/>
        </p:nvSpPr>
        <p:spPr bwMode="auto">
          <a:xfrm>
            <a:off x="971550" y="22764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1800">
              <a:latin typeface="Arial" charset="0"/>
            </a:endParaRPr>
          </a:p>
        </p:txBody>
      </p:sp>
      <p:pic>
        <p:nvPicPr>
          <p:cNvPr id="18460" name="Picture 8" descr="C:\Users\Алексей\Desktop\42770-orig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231900"/>
            <a:ext cx="9620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1" name="TextBox 10"/>
          <p:cNvSpPr txBox="1">
            <a:spLocks noChangeArrowheads="1"/>
          </p:cNvSpPr>
          <p:nvPr/>
        </p:nvSpPr>
        <p:spPr bwMode="auto">
          <a:xfrm>
            <a:off x="1187450" y="22050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1800">
              <a:latin typeface="Arial" charset="0"/>
            </a:endParaRPr>
          </a:p>
        </p:txBody>
      </p:sp>
      <p:sp>
        <p:nvSpPr>
          <p:cNvPr id="11284" name="TextBox 11"/>
          <p:cNvSpPr txBox="1">
            <a:spLocks noChangeArrowheads="1"/>
          </p:cNvSpPr>
          <p:nvPr/>
        </p:nvSpPr>
        <p:spPr bwMode="auto">
          <a:xfrm>
            <a:off x="1009650" y="1292225"/>
            <a:ext cx="1317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Германия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6363" y="1908175"/>
            <a:ext cx="2514600" cy="3384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alt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alt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«АКВАНОВА РУС»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Пищевые добавки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«ФРЕРУС»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Медицинское оборудование для очищения крови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ЗАО «</a:t>
            </a:r>
            <a:r>
              <a:rPr lang="ru-RU" altLang="ru-RU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НаноБрахиТек</a:t>
            </a:r>
            <a:r>
              <a:rPr lang="ru-RU" alt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Медицинское оборудование для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брахитерапии</a:t>
            </a:r>
            <a:endParaRPr lang="ru-RU" alt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Роник</a:t>
            </a:r>
            <a:r>
              <a:rPr lang="ru-RU" alt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ускорительная техника»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Защитное оборудование</a:t>
            </a:r>
          </a:p>
          <a:p>
            <a:pPr algn="ctr" eaLnBrk="1" hangingPunct="1">
              <a:defRPr/>
            </a:pPr>
            <a:endParaRPr lang="ru-RU" alt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64" name="Picture 5" descr="C:\Users\Алексей\Desktop\austri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382923"/>
            <a:ext cx="8572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6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73688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7" name="Picture 43" descr="Картинки по запросу флаг амери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08500"/>
            <a:ext cx="863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8" name="Picture 29" descr="http://external.ak.fbcdn.net/safe_image.php?d=AQCiaU3HtdCPAlAn&amp;w=720&amp;h=480&amp;url=http%3A%2F%2Fupload.wikimedia.org%2Fwikipedia%2Fen%2Fthumb%2F9%2F9e%2FFlag_of_Japan.svg%2F720px-Flag_of_Japan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863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9" name="Picture 6" descr="C:\Users\Алексей\Desktop\esercizi-di-inglese-da-stampar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184525"/>
            <a:ext cx="7921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TextBox 22"/>
          <p:cNvSpPr txBox="1">
            <a:spLocks noChangeArrowheads="1"/>
          </p:cNvSpPr>
          <p:nvPr/>
        </p:nvSpPr>
        <p:spPr bwMode="auto">
          <a:xfrm rot="10800000" flipH="1" flipV="1">
            <a:off x="7061628" y="4510087"/>
            <a:ext cx="1865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Финляндия</a:t>
            </a:r>
          </a:p>
        </p:txBody>
      </p:sp>
      <p:sp>
        <p:nvSpPr>
          <p:cNvPr id="11293" name="TextBox 24"/>
          <p:cNvSpPr txBox="1">
            <a:spLocks noChangeArrowheads="1"/>
          </p:cNvSpPr>
          <p:nvPr/>
        </p:nvSpPr>
        <p:spPr bwMode="auto">
          <a:xfrm>
            <a:off x="3779838" y="1412875"/>
            <a:ext cx="1152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Япония</a:t>
            </a:r>
          </a:p>
        </p:txBody>
      </p:sp>
      <p:sp>
        <p:nvSpPr>
          <p:cNvPr id="18472" name="TextBox 25"/>
          <p:cNvSpPr txBox="1">
            <a:spLocks noChangeArrowheads="1"/>
          </p:cNvSpPr>
          <p:nvPr/>
        </p:nvSpPr>
        <p:spPr bwMode="auto">
          <a:xfrm>
            <a:off x="2771775" y="1989138"/>
            <a:ext cx="2808288" cy="984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ООО «Аркрэй»</a:t>
            </a:r>
          </a:p>
          <a:p>
            <a:pPr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Медицинское оборудование – тест полоски для экспресс анализов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1295" name="TextBox 28"/>
          <p:cNvSpPr txBox="1">
            <a:spLocks noChangeArrowheads="1"/>
          </p:cNvSpPr>
          <p:nvPr/>
        </p:nvSpPr>
        <p:spPr bwMode="auto">
          <a:xfrm>
            <a:off x="3563938" y="3141663"/>
            <a:ext cx="1949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Великобритания</a:t>
            </a:r>
          </a:p>
        </p:txBody>
      </p:sp>
      <p:sp>
        <p:nvSpPr>
          <p:cNvPr id="18474" name="TextBox 29"/>
          <p:cNvSpPr txBox="1">
            <a:spLocks noChangeArrowheads="1"/>
          </p:cNvSpPr>
          <p:nvPr/>
        </p:nvSpPr>
        <p:spPr bwMode="auto">
          <a:xfrm>
            <a:off x="2771775" y="3789363"/>
            <a:ext cx="28082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ООО «Каменный век»</a:t>
            </a:r>
          </a:p>
          <a:p>
            <a:pPr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Базальтовое волокно</a:t>
            </a:r>
            <a:endParaRPr lang="ru-RU" altLang="ru-RU" sz="1400">
              <a:latin typeface="Arial" charset="0"/>
            </a:endParaRPr>
          </a:p>
        </p:txBody>
      </p:sp>
      <p:sp>
        <p:nvSpPr>
          <p:cNvPr id="11297" name="TextBox 31"/>
          <p:cNvSpPr txBox="1">
            <a:spLocks noChangeArrowheads="1"/>
          </p:cNvSpPr>
          <p:nvPr/>
        </p:nvSpPr>
        <p:spPr bwMode="auto">
          <a:xfrm>
            <a:off x="3851275" y="4581525"/>
            <a:ext cx="91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США</a:t>
            </a:r>
          </a:p>
        </p:txBody>
      </p:sp>
      <p:sp>
        <p:nvSpPr>
          <p:cNvPr id="18476" name="TextBox 32"/>
          <p:cNvSpPr txBox="1">
            <a:spLocks noChangeArrowheads="1"/>
          </p:cNvSpPr>
          <p:nvPr/>
        </p:nvSpPr>
        <p:spPr bwMode="auto">
          <a:xfrm>
            <a:off x="900113" y="6453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1800">
              <a:latin typeface="Arial" charset="0"/>
            </a:endParaRPr>
          </a:p>
        </p:txBody>
      </p:sp>
      <p:sp>
        <p:nvSpPr>
          <p:cNvPr id="18477" name="TextBox 33"/>
          <p:cNvSpPr txBox="1">
            <a:spLocks noChangeArrowheads="1"/>
          </p:cNvSpPr>
          <p:nvPr/>
        </p:nvSpPr>
        <p:spPr bwMode="auto">
          <a:xfrm>
            <a:off x="2771775" y="5157788"/>
            <a:ext cx="2808288" cy="1262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ООО «Фабрика радиотерапевтической техники»</a:t>
            </a:r>
          </a:p>
          <a:p>
            <a:pPr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Медицинское оборудование  для лучевой терапии</a:t>
            </a:r>
            <a:endParaRPr lang="ru-RU" altLang="ru-RU" sz="1400">
              <a:latin typeface="Arial" charset="0"/>
            </a:endParaRPr>
          </a:p>
        </p:txBody>
      </p:sp>
      <p:sp>
        <p:nvSpPr>
          <p:cNvPr id="11300" name="TextBox 35"/>
          <p:cNvSpPr txBox="1">
            <a:spLocks noChangeArrowheads="1"/>
          </p:cNvSpPr>
          <p:nvPr/>
        </p:nvSpPr>
        <p:spPr bwMode="auto">
          <a:xfrm>
            <a:off x="1187450" y="5516563"/>
            <a:ext cx="947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Индия</a:t>
            </a:r>
          </a:p>
        </p:txBody>
      </p:sp>
      <p:sp>
        <p:nvSpPr>
          <p:cNvPr id="18479" name="TextBox 36"/>
          <p:cNvSpPr txBox="1">
            <a:spLocks noChangeArrowheads="1"/>
          </p:cNvSpPr>
          <p:nvPr/>
        </p:nvSpPr>
        <p:spPr bwMode="auto">
          <a:xfrm>
            <a:off x="112713" y="6057900"/>
            <a:ext cx="250825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ООО «ПСК Фарма»</a:t>
            </a:r>
          </a:p>
          <a:p>
            <a:pPr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Лекарственные препараты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8482" name="TextBox 42"/>
          <p:cNvSpPr txBox="1">
            <a:spLocks noChangeArrowheads="1"/>
          </p:cNvSpPr>
          <p:nvPr/>
        </p:nvSpPr>
        <p:spPr bwMode="auto">
          <a:xfrm>
            <a:off x="6064249" y="1989138"/>
            <a:ext cx="2917825" cy="200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sz="1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Пелком</a:t>
            </a:r>
            <a:r>
              <a:rPr lang="ru-RU" altLang="ru-R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Дубна Машиностроительный завод»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Оборудование для производства стеклопакетов</a:t>
            </a:r>
          </a:p>
          <a:p>
            <a:pPr eaLnBrk="1" hangingPunct="1"/>
            <a:r>
              <a:rPr lang="ru-RU" altLang="ru-R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alt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Баумит</a:t>
            </a:r>
            <a:r>
              <a:rPr lang="ru-RU" alt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1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Производство сухих строительных смесей</a:t>
            </a:r>
            <a:endParaRPr lang="ru-RU" altLang="ru-RU" sz="1400" dirty="0">
              <a:latin typeface="Arial" charset="0"/>
            </a:endParaRPr>
          </a:p>
        </p:txBody>
      </p:sp>
      <p:sp>
        <p:nvSpPr>
          <p:cNvPr id="18483" name="TextBox 44"/>
          <p:cNvSpPr txBox="1">
            <a:spLocks noChangeArrowheads="1"/>
          </p:cNvSpPr>
          <p:nvPr/>
        </p:nvSpPr>
        <p:spPr bwMode="auto">
          <a:xfrm>
            <a:off x="6065489" y="5300663"/>
            <a:ext cx="2917825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ООО «Эль энд Ти»</a:t>
            </a:r>
          </a:p>
          <a:p>
            <a:pPr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Утилизация отходов</a:t>
            </a:r>
          </a:p>
        </p:txBody>
      </p:sp>
      <p:sp>
        <p:nvSpPr>
          <p:cNvPr id="11306" name="TextBox 47"/>
          <p:cNvSpPr txBox="1">
            <a:spLocks noChangeArrowheads="1"/>
          </p:cNvSpPr>
          <p:nvPr/>
        </p:nvSpPr>
        <p:spPr bwMode="auto">
          <a:xfrm>
            <a:off x="7061628" y="1479779"/>
            <a:ext cx="1185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Австрия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96975"/>
            <a:ext cx="9144000" cy="295275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Приоритеты инвестиционной политики</a:t>
            </a:r>
            <a:br>
              <a:rPr lang="ru-RU" altLang="ru-RU" sz="2800" b="1" i="1" smtClean="0">
                <a:solidFill>
                  <a:schemeClr val="bg1"/>
                </a:solidFill>
              </a:rPr>
            </a:br>
            <a:r>
              <a:rPr lang="ru-RU" altLang="ru-RU" sz="2800" b="1" i="1" smtClean="0">
                <a:solidFill>
                  <a:schemeClr val="bg1"/>
                </a:solidFill>
              </a:rPr>
              <a:t> города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318570"/>
            <a:ext cx="91440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Развитие особой экономической зоны «Дубна»</a:t>
            </a:r>
          </a:p>
          <a:p>
            <a:pPr algn="ctr"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Содействие в реализации крупных инвестиционных проектов предприятий и организаций города</a:t>
            </a:r>
          </a:p>
          <a:p>
            <a:pPr algn="ctr"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Жилищное строительство</a:t>
            </a:r>
          </a:p>
          <a:p>
            <a:pPr algn="ctr"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Развитие городской инфраструктуры</a:t>
            </a:r>
          </a:p>
          <a:p>
            <a:pPr algn="ctr"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Сфера торговли и туризма</a:t>
            </a:r>
          </a:p>
          <a:p>
            <a:pPr eaLnBrk="1" hangingPunct="1">
              <a:defRPr/>
            </a:pPr>
            <a:endParaRPr lang="ru-RU" sz="1600" dirty="0">
              <a:solidFill>
                <a:prstClr val="white"/>
              </a:solidFill>
            </a:endParaRPr>
          </a:p>
          <a:p>
            <a:pPr eaLnBrk="1" hangingPunct="1">
              <a:defRPr/>
            </a:pPr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5" name="Picture 2" descr="Картинки по запросу наши приорите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412875"/>
            <a:ext cx="3333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Ключевые инфраструктурные проекты </a:t>
            </a:r>
            <a:br>
              <a:rPr lang="ru-RU" altLang="ru-RU" sz="2800" b="1" i="1" smtClean="0">
                <a:solidFill>
                  <a:schemeClr val="bg1"/>
                </a:solidFill>
              </a:rPr>
            </a:br>
            <a:r>
              <a:rPr lang="ru-RU" altLang="ru-RU" sz="1800" b="1" i="1" smtClean="0">
                <a:solidFill>
                  <a:schemeClr val="bg1"/>
                </a:solidFill>
              </a:rPr>
              <a:t>(более 12 миллиардов рублей государственных средств)</a:t>
            </a:r>
          </a:p>
        </p:txBody>
      </p:sp>
      <p:pic>
        <p:nvPicPr>
          <p:cNvPr id="6" name="Рисунок 5" descr="5596_oez-volga%5B1%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3" y="1323975"/>
            <a:ext cx="3324225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27303_picture_1c7b37648512f1faacaac1ac251f5e1729653e8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3513138"/>
            <a:ext cx="3279775" cy="230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Рисунок 8" descr="Долино (1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511550"/>
            <a:ext cx="3324225" cy="230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4025" y="3162300"/>
            <a:ext cx="3929063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Мостовой переход через р. Волга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4025" y="6032500"/>
            <a:ext cx="3929063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Лечебный корпус на 190 мест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86313" y="3162300"/>
            <a:ext cx="3929062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Защитная дамба на левом берегу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05313" y="6032500"/>
            <a:ext cx="4143375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Подстанция «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Долино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на 50 Мегаватт</a:t>
            </a:r>
          </a:p>
        </p:txBody>
      </p:sp>
      <p:pic>
        <p:nvPicPr>
          <p:cNvPr id="21516" name="Picture 12" descr="ÐÐ°ÑÑÐ¸Ð½ÐºÐ¸ Ð¿Ð¾ Ð·Ð°Ð¿ÑÐ¾ÑÑ Ð´ÑÐ±Ð½Ð° Ð¼Ð¾ÑÑ ÑÐµÑÐµÐ· Ð²Ð¾Ð»Ð³Ñ Ð´ÑÐ±Ð½Ð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8500" y="1368425"/>
            <a:ext cx="3279775" cy="175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altLang="ru-RU" sz="2800" b="1" i="1" dirty="0" smtClean="0">
                <a:solidFill>
                  <a:schemeClr val="bg1"/>
                </a:solidFill>
              </a:rPr>
              <a:t>Особая экономическая зона </a:t>
            </a:r>
            <a:br>
              <a:rPr lang="ru-RU" altLang="ru-RU" sz="2800" b="1" i="1" dirty="0" smtClean="0">
                <a:solidFill>
                  <a:schemeClr val="bg1"/>
                </a:solidFill>
              </a:rPr>
            </a:br>
            <a:r>
              <a:rPr lang="ru-RU" altLang="ru-RU" sz="2800" b="1" i="1" dirty="0" smtClean="0">
                <a:solidFill>
                  <a:schemeClr val="bg1"/>
                </a:solidFill>
              </a:rPr>
              <a:t>«Дубна»</a:t>
            </a:r>
            <a:endParaRPr lang="ru-RU" altLang="ru-RU" sz="2800" b="1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975"/>
            <a:ext cx="4564063" cy="424815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361950" algn="just" eaLnBrk="1" hangingPunct="1">
              <a:buFont typeface="Arial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Особая экономическая зона технико-внедренческого типа на территории г.Дубны создана Постановлением Правительства РФ от 21 декабря 2006 года №781 в соответствии с федеральным законом № 116-ФЗ «Об особых экономических зонах в Российской Федерации».</a:t>
            </a:r>
          </a:p>
          <a:p>
            <a:pPr indent="361950" algn="just" eaLnBrk="1" hangingPunct="1">
              <a:buFont typeface="Arial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ОЭЗ «Дубна» располагается на двух участках территории общей площадью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216,88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га.</a:t>
            </a:r>
          </a:p>
          <a:p>
            <a:pPr indent="361950" algn="just" eaLnBrk="1" hangingPunct="1">
              <a:buFont typeface="Arial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На прилегающей к ОЭЗ «Дубна» территории площадью 330 га разворачивается строительство «городка программистов» - жилого микрорайона на 30 тыс. жителей для специалистов организаций-резидентов.</a:t>
            </a:r>
          </a:p>
          <a:p>
            <a:pPr indent="361950" algn="just" eaLnBrk="1" hangingPunct="1">
              <a:buFont typeface="Arial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 ОЭЗ «Дубна» можно арендовать производственные площади либо земельные участки для строительства с подведенными инженерными сетями и дорогами.</a:t>
            </a:r>
          </a:p>
          <a:p>
            <a:pPr indent="361950" algn="just" eaLnBrk="1" hangingPunct="1">
              <a:buFont typeface="Arial" pitchFamily="34" charset="0"/>
              <a:buChar char="•"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Статус резидента ОЭЗ «Дубна» могут получить коммерческие организации, зарегистрированные в г.Дубне и планирующие вести разработки и (по решению Экспертного совета) производство новых видов продукции.</a:t>
            </a:r>
          </a:p>
        </p:txBody>
      </p:sp>
      <p:pic>
        <p:nvPicPr>
          <p:cNvPr id="22532" name="Рисунок 7" descr="Изображение выглядит как текст, карт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163638"/>
            <a:ext cx="43910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150" y="5486400"/>
            <a:ext cx="4564063" cy="137160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algn="just" defTabSz="457200"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Территория: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216,88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Га, в том числе</a:t>
            </a:r>
          </a:p>
          <a:p>
            <a:pPr marL="342900" algn="just" defTabSz="457200"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Участок №1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123,81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Га</a:t>
            </a:r>
          </a:p>
          <a:p>
            <a:pPr marL="342900" algn="just" defTabSz="457200"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Участок №2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93,07 Га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algn="just" defTabSz="457200"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Присоединяемые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территории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419850" y="2986088"/>
            <a:ext cx="282575" cy="266700"/>
          </a:xfrm>
          <a:prstGeom prst="ellipse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12" name="Oval 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57175" y="5905500"/>
            <a:ext cx="282575" cy="266700"/>
          </a:xfrm>
          <a:prstGeom prst="ellipse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13" name="Oval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392863" y="5514975"/>
            <a:ext cx="317500" cy="298450"/>
          </a:xfrm>
          <a:prstGeom prst="ellipse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14" name="Oval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075363" y="5426075"/>
            <a:ext cx="317500" cy="298450"/>
          </a:xfrm>
          <a:prstGeom prst="ellipse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5" name="Oval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57175" y="6157913"/>
            <a:ext cx="317500" cy="298450"/>
          </a:xfrm>
          <a:prstGeom prst="ellipse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16" name="Oval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33363" y="6443663"/>
            <a:ext cx="317500" cy="298450"/>
          </a:xfrm>
          <a:prstGeom prst="ellipse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Особая экономическая зона </a:t>
            </a:r>
            <a:br>
              <a:rPr lang="ru-RU" altLang="ru-RU" sz="2800" b="1" i="1" smtClean="0">
                <a:solidFill>
                  <a:schemeClr val="bg1"/>
                </a:solidFill>
              </a:rPr>
            </a:br>
            <a:r>
              <a:rPr lang="ru-RU" altLang="ru-RU" sz="2800" b="1" i="1" smtClean="0">
                <a:solidFill>
                  <a:schemeClr val="bg1"/>
                </a:solidFill>
              </a:rPr>
              <a:t>«Дубна»</a:t>
            </a:r>
            <a:endParaRPr lang="ru-RU" altLang="ru-RU" sz="280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1341438"/>
            <a:ext cx="8785225" cy="45354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7000" y="1196975"/>
            <a:ext cx="8996363" cy="535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61950" algn="just"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Резидентам ОЭЗ «Дубна» предоставляются льготы и преференции</a:t>
            </a:r>
            <a:r>
              <a:rPr lang="ru-RU" alt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361950" algn="just" eaLnBrk="1" hangingPunct="1">
              <a:defRPr/>
            </a:pPr>
            <a:endParaRPr lang="ru-RU" alt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Готовая инфраструктура: 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земельные участки под строительство – без конкурса,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инженерные сети и дороги – до границ земельных участков – за счет средств бюджета.</a:t>
            </a:r>
          </a:p>
          <a:p>
            <a:pPr eaLnBrk="1" hangingPunct="1">
              <a:defRPr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Налоговые льготы: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освобождение от налога на имущество на 10 лет,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освобождение от земельного и транспортного налогов на 5 лет,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страховые взносы- 14%,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 на прибыль – 0% в течение 8 лет с момента получения статуса резидента.</a:t>
            </a:r>
          </a:p>
          <a:p>
            <a:pPr eaLnBrk="1" hangingPunct="1">
              <a:defRPr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Свободная таможенная зона: ввоз иностранных товаров, включая оборудование, на территорию ОЭЗ производится без взимания таможенных пошлин и НДС.</a:t>
            </a:r>
          </a:p>
          <a:p>
            <a:pPr eaLnBrk="1" hangingPunct="1">
              <a:defRPr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Дополнительные преференции: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бесплатное присоединение к инженерным сетям,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льготная плата за аренду офисных помещений 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земельных участков.</a:t>
            </a:r>
            <a:endParaRPr lang="ru-RU" dirty="0"/>
          </a:p>
        </p:txBody>
      </p:sp>
      <p:pic>
        <p:nvPicPr>
          <p:cNvPr id="6" name="Рисунок 5" descr="_MG_2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5793" y="5085184"/>
            <a:ext cx="3347374" cy="174641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Особая экономическая зона </a:t>
            </a:r>
            <a:br>
              <a:rPr lang="ru-RU" altLang="ru-RU" sz="2800" b="1" i="1" smtClean="0">
                <a:solidFill>
                  <a:schemeClr val="bg1"/>
                </a:solidFill>
              </a:rPr>
            </a:br>
            <a:r>
              <a:rPr lang="ru-RU" altLang="ru-RU" sz="2800" b="1" i="1" smtClean="0">
                <a:solidFill>
                  <a:schemeClr val="bg1"/>
                </a:solidFill>
              </a:rPr>
              <a:t>«Дубна»</a:t>
            </a:r>
            <a:endParaRPr lang="ru-RU" altLang="ru-RU" sz="280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239838"/>
            <a:ext cx="9144000" cy="75565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Всего в 26 особых экономических зонах Российской Федерации размещено около 574 резидента, из которых в ОЭЗ «Дубна» - 148.</a:t>
            </a:r>
          </a:p>
        </p:txBody>
      </p:sp>
      <p:pic>
        <p:nvPicPr>
          <p:cNvPr id="7" name="Picture 1" descr="D:\Конференция_окт2013\БУКЛЕТ2013\Картинки\3 разворот (стр5-6)\Панорама ИТЦ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5157788"/>
            <a:ext cx="9155113" cy="170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5580063" y="2133600"/>
            <a:ext cx="3476625" cy="212090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hangingPunct="1">
              <a:defRPr/>
            </a:pPr>
            <a:r>
              <a:rPr lang="ru-RU" sz="1600" dirty="0"/>
              <a:t>Приоритетные научно-технические </a:t>
            </a:r>
            <a:r>
              <a:rPr lang="ru-RU" sz="1600" dirty="0" smtClean="0"/>
              <a:t>направления: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ru-RU" sz="1600" dirty="0" smtClean="0"/>
              <a:t>Информационные технологии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ru-RU" sz="1600" dirty="0" smtClean="0"/>
              <a:t>Проектирование сложных </a:t>
            </a:r>
            <a:r>
              <a:rPr lang="ru-RU" sz="1600" dirty="0"/>
              <a:t>технических систем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ru-RU" sz="1600" dirty="0"/>
              <a:t>Ядерно-физические и нанотехнологии</a:t>
            </a:r>
          </a:p>
          <a:p>
            <a:pPr marL="285750" indent="-285750" algn="l" eaLnBrk="1" hangingPunct="1">
              <a:buFont typeface="Arial" pitchFamily="34" charset="0"/>
              <a:buChar char="•"/>
              <a:defRPr/>
            </a:pPr>
            <a:r>
              <a:rPr lang="ru-RU" sz="1600" dirty="0" err="1"/>
              <a:t>Био</a:t>
            </a:r>
            <a:r>
              <a:rPr lang="ru-RU" sz="1600" dirty="0"/>
              <a:t>- и медицинские технологии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1113" y="4333875"/>
            <a:ext cx="9155113" cy="86042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Особая экономическая зона "Дубна" возглавила Национальный рейтинг инвестиционной привлекательности ОЭЗ, который подготовила Ассоциация кластеров и технопарков при поддержке Министерства экономического развития.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219472" y="1995552"/>
          <a:ext cx="5360640" cy="2272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Особая экономическая зона «Дубна»</a:t>
            </a:r>
            <a:r>
              <a:rPr lang="en-US" altLang="ru-RU" sz="2800" b="1" i="1" smtClean="0">
                <a:solidFill>
                  <a:schemeClr val="bg1"/>
                </a:solidFill>
              </a:rPr>
              <a:t>:</a:t>
            </a:r>
            <a:r>
              <a:rPr lang="ru-RU" altLang="ru-RU" sz="2800" b="1" i="1" smtClean="0">
                <a:solidFill>
                  <a:schemeClr val="bg1"/>
                </a:solidFill>
              </a:rPr>
              <a:t> </a:t>
            </a:r>
            <a:br>
              <a:rPr lang="ru-RU" altLang="ru-RU" sz="2800" b="1" i="1" smtClean="0">
                <a:solidFill>
                  <a:schemeClr val="bg1"/>
                </a:solidFill>
              </a:rPr>
            </a:br>
            <a:r>
              <a:rPr lang="ru-RU" altLang="ru-RU" sz="2800" b="1" i="1" smtClean="0">
                <a:solidFill>
                  <a:schemeClr val="bg1"/>
                </a:solidFill>
              </a:rPr>
              <a:t>основные проекты</a:t>
            </a:r>
            <a:endParaRPr lang="ru-RU" altLang="ru-RU" sz="1800" b="1" i="1" smtClean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1150" y="3173413"/>
            <a:ext cx="392906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Фрерус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разработка и выпуск </a:t>
            </a:r>
            <a:r>
              <a:rPr lang="ru-RU" sz="1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диализных</a:t>
            </a: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фильтров, аппаратов «искусственная почка»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01705" y="3115577"/>
            <a:ext cx="442912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ПСК «ФАРМА» </a:t>
            </a: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разработка технологии и организация производства фармацевтической продукции для лечения астмы и хронических </a:t>
            </a:r>
            <a:r>
              <a:rPr lang="ru-RU" sz="1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обструктивных</a:t>
            </a: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заболеваний легких.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34925" y="5676900"/>
            <a:ext cx="44291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«Гранат 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Тех»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отечественных конкурентоспособных систем для взятия, хранения и транспортировки биоматериалов.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40213" y="5679390"/>
            <a:ext cx="47148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«</a:t>
            </a:r>
            <a:r>
              <a:rPr lang="ru-RU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ПРОМТЕХ-Дубна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и производство бортовых кабельных сетей для летательных аппаратов и наземной техники, а также </a:t>
            </a:r>
            <a:r>
              <a:rPr lang="ru-RU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композитных разъемов, облегченных проводов.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48" y="1285876"/>
            <a:ext cx="3289039" cy="18461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799"/>
          <a:stretch/>
        </p:blipFill>
        <p:spPr>
          <a:xfrm>
            <a:off x="538647" y="3955138"/>
            <a:ext cx="3244653" cy="1724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968" y="3945840"/>
            <a:ext cx="3585091" cy="1721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968" y="1291740"/>
            <a:ext cx="3343672" cy="1739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863600"/>
          </a:xfrm>
        </p:spPr>
        <p:txBody>
          <a:bodyPr/>
          <a:lstStyle/>
          <a:p>
            <a:pPr eaLnBrk="1" hangingPunct="1"/>
            <a:r>
              <a:rPr lang="ru-RU" altLang="ru-RU" i="1" smtClean="0">
                <a:solidFill>
                  <a:schemeClr val="bg1"/>
                </a:solidFill>
              </a:rPr>
              <a:t>Общая информация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13388" y="2063750"/>
            <a:ext cx="3600450" cy="3525490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Логистика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Федеральная автодорога А-104 Москва-Дубна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Железнодорожное и автобусное сообщение, в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скоростной экспресс Дубна-Москва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90 км до международного аэропорта «Шереметьево»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км до аэродрома Борки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вертолетные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площадки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Мостовой переход через </a:t>
            </a:r>
            <a:r>
              <a:rPr lang="ru-R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р.Волга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388" y="1412875"/>
            <a:ext cx="878510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Наукоград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ДУБНА находится в 120 км к северу от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Москва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Объект 6" descr="Изображение выглядит как текст, карта&#10;&#10;Описание создано с очень высокой степенью достоверности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74838"/>
            <a:ext cx="5268912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ru-RU" altLang="ru-RU" sz="2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altLang="ru-RU" sz="2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бъекты социальной инфраструктуры ОЭЗ «Дубна»</a:t>
            </a:r>
            <a:endParaRPr lang="ru-RU" sz="23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D:\фото дубны\IMG_11_1_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1200150"/>
            <a:ext cx="2743200" cy="1825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http://tvoyadubna.org/wp-content/uploads/%D0%B4%D0%B2%D0%BE%D1%80%D0%B5%D0%B9-%D1%81%D0%BF%D0%BE%D1%80%D1%82%D0%B0-%D0%A0%D0%B0%D0%B4%D1%83%D0%B3%D0%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196975"/>
            <a:ext cx="2701925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9" name="Рисунок 24" descr="сад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173163"/>
            <a:ext cx="27225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2011-10 - фото ОЭЗ\5-й корпус Университета\2011-10-22 - 04 (small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124200"/>
            <a:ext cx="2798763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http://www.dubna-oez.ru/images/data/gallery/608_small_13624823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4063" y="3106738"/>
            <a:ext cx="2667000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32" name="Рисунок 23" descr="14435014_1866513530243262_4362106051982289251_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3155950"/>
            <a:ext cx="2716212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5" descr="http://cs619828.vk.me/v619828645/16b01/C6OonBSN2iU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941888"/>
            <a:ext cx="274002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Box 28"/>
          <p:cNvSpPr txBox="1">
            <a:spLocks noChangeArrowheads="1"/>
          </p:cNvSpPr>
          <p:nvPr/>
        </p:nvSpPr>
        <p:spPr bwMode="auto">
          <a:xfrm>
            <a:off x="250825" y="1196975"/>
            <a:ext cx="2776538" cy="246063"/>
          </a:xfrm>
          <a:prstGeom prst="rect">
            <a:avLst/>
          </a:prstGeom>
          <a:solidFill>
            <a:srgbClr val="0066CC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bg1"/>
                </a:solidFill>
                <a:latin typeface="Arial" charset="0"/>
              </a:rPr>
              <a:t>Поликлиника горбольницы</a:t>
            </a:r>
          </a:p>
        </p:txBody>
      </p:sp>
      <p:sp>
        <p:nvSpPr>
          <p:cNvPr id="26635" name="TextBox 18"/>
          <p:cNvSpPr txBox="1">
            <a:spLocks noChangeArrowheads="1"/>
          </p:cNvSpPr>
          <p:nvPr/>
        </p:nvSpPr>
        <p:spPr bwMode="auto">
          <a:xfrm>
            <a:off x="3276600" y="1125538"/>
            <a:ext cx="2667000" cy="400050"/>
          </a:xfrm>
          <a:prstGeom prst="rect">
            <a:avLst/>
          </a:prstGeom>
          <a:solidFill>
            <a:srgbClr val="0066CC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bg1"/>
                </a:solidFill>
                <a:latin typeface="Arial" charset="0"/>
              </a:rPr>
              <a:t>Спорткомплекс «Радуга» с плавательным бассейном</a:t>
            </a:r>
          </a:p>
        </p:txBody>
      </p:sp>
      <p:sp>
        <p:nvSpPr>
          <p:cNvPr id="26636" name="TextBox 34"/>
          <p:cNvSpPr txBox="1">
            <a:spLocks noChangeArrowheads="1"/>
          </p:cNvSpPr>
          <p:nvPr/>
        </p:nvSpPr>
        <p:spPr bwMode="auto">
          <a:xfrm>
            <a:off x="6175375" y="1138238"/>
            <a:ext cx="2740025" cy="246062"/>
          </a:xfrm>
          <a:prstGeom prst="rect">
            <a:avLst/>
          </a:prstGeom>
          <a:solidFill>
            <a:srgbClr val="0066CC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bg1"/>
                </a:solidFill>
                <a:latin typeface="Arial" charset="0"/>
              </a:rPr>
              <a:t>Детский сад «Созвездие»</a:t>
            </a:r>
          </a:p>
        </p:txBody>
      </p:sp>
      <p:sp>
        <p:nvSpPr>
          <p:cNvPr id="26637" name="TextBox 30"/>
          <p:cNvSpPr txBox="1">
            <a:spLocks noChangeArrowheads="1"/>
          </p:cNvSpPr>
          <p:nvPr/>
        </p:nvSpPr>
        <p:spPr bwMode="auto">
          <a:xfrm>
            <a:off x="228600" y="3124200"/>
            <a:ext cx="2798763" cy="400050"/>
          </a:xfrm>
          <a:prstGeom prst="rect">
            <a:avLst/>
          </a:prstGeom>
          <a:solidFill>
            <a:srgbClr val="0066CC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bg1"/>
                </a:solidFill>
                <a:latin typeface="Arial" charset="0"/>
              </a:rPr>
              <a:t>Учебный корпус № 5 Университета «Дубна»</a:t>
            </a:r>
          </a:p>
        </p:txBody>
      </p:sp>
      <p:sp>
        <p:nvSpPr>
          <p:cNvPr id="26638" name="TextBox 31"/>
          <p:cNvSpPr txBox="1">
            <a:spLocks noChangeArrowheads="1"/>
          </p:cNvSpPr>
          <p:nvPr/>
        </p:nvSpPr>
        <p:spPr bwMode="auto">
          <a:xfrm>
            <a:off x="3276600" y="3141663"/>
            <a:ext cx="2667000" cy="246062"/>
          </a:xfrm>
          <a:prstGeom prst="rect">
            <a:avLst/>
          </a:prstGeom>
          <a:solidFill>
            <a:srgbClr val="0066CC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bg1"/>
                </a:solidFill>
                <a:latin typeface="Arial" charset="0"/>
              </a:rPr>
              <a:t>Общежития ОЭЗ «Дубна»</a:t>
            </a:r>
          </a:p>
        </p:txBody>
      </p:sp>
      <p:sp>
        <p:nvSpPr>
          <p:cNvPr id="26639" name="TextBox 32"/>
          <p:cNvSpPr txBox="1">
            <a:spLocks noChangeArrowheads="1"/>
          </p:cNvSpPr>
          <p:nvPr/>
        </p:nvSpPr>
        <p:spPr bwMode="auto">
          <a:xfrm>
            <a:off x="6165850" y="3136900"/>
            <a:ext cx="2749550" cy="400050"/>
          </a:xfrm>
          <a:prstGeom prst="rect">
            <a:avLst/>
          </a:prstGeom>
          <a:solidFill>
            <a:srgbClr val="0066CC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bg1"/>
                </a:solidFill>
                <a:latin typeface="Arial" charset="0"/>
              </a:rPr>
              <a:t>Жилая застройка в городке программистов</a:t>
            </a:r>
          </a:p>
        </p:txBody>
      </p:sp>
      <p:sp>
        <p:nvSpPr>
          <p:cNvPr id="26640" name="TextBox 33"/>
          <p:cNvSpPr txBox="1">
            <a:spLocks noChangeArrowheads="1"/>
          </p:cNvSpPr>
          <p:nvPr/>
        </p:nvSpPr>
        <p:spPr bwMode="auto">
          <a:xfrm>
            <a:off x="3203575" y="4941888"/>
            <a:ext cx="2740025" cy="246062"/>
          </a:xfrm>
          <a:prstGeom prst="rect">
            <a:avLst/>
          </a:prstGeom>
          <a:solidFill>
            <a:srgbClr val="0066CC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bg1"/>
                </a:solidFill>
                <a:latin typeface="Arial" charset="0"/>
              </a:rPr>
              <a:t>Детский сад «Радость»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altLang="ru-RU" sz="2600" b="1" i="1" dirty="0" smtClean="0">
                <a:solidFill>
                  <a:schemeClr val="bg1"/>
                </a:solidFill>
              </a:rPr>
              <a:t>Строительство объектов инфраструктуры</a:t>
            </a:r>
            <a:endParaRPr lang="ru-RU" altLang="ru-RU" sz="2600" b="1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1484313"/>
            <a:ext cx="8640762" cy="2232025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388" y="1484313"/>
            <a:ext cx="8713787" cy="2308225"/>
          </a:xfrm>
          <a:prstGeom prst="rect">
            <a:avLst/>
          </a:prstGeom>
          <a:noFill/>
          <a:effectLst>
            <a:softEdge rad="635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счет средств бюджета Московской области и бюджета городского округа Дубна  в ОЭЗ «Дубна» будут построены: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дороги к объектам ОЭЗ;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канализация;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трансформаторные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подстанции с подводящими кабельными линиями;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газораспределительный пункт с подводящим газопроводом;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хирургический комплекс и др.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6" name="Рисунок 5" descr="27303_picture_1c7b37648512f1faacaac1ac251f5e1729653e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999006"/>
            <a:ext cx="3202716" cy="240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ÐÐ¾ Ð¸Ð½Ð¸ÑÐ¸Ð°ÑÐ¸Ð²Ðµ ÑÐµÐ·Ð¸Ð´ÐµÐ½ÑÐ° ÐÐ­Ð Â«ÐÑÐ±Ð½Ð°Â» Ð²Ð¾ÑÑÑÐ°Ð½Ð¾Ð²Ð»ÐµÐ½ Ð¿Ð¾Ð»Ð¸Ð³Ð¾Ð½ &quot;ÐÐ»ÑÑÐµÑÐ½Ð°ÑÐ¸Ð²Ð½Ð°Ñ ÑÐ½ÐµÑÐ³ÐµÑÐ¸ÐºÐ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99006"/>
            <a:ext cx="3634680" cy="242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sz="2400" b="1" i="1" smtClean="0">
                <a:solidFill>
                  <a:schemeClr val="bg1"/>
                </a:solidFill>
              </a:rPr>
              <a:t>Инвестиционная площадка для жилищного строительства</a:t>
            </a:r>
          </a:p>
        </p:txBody>
      </p:sp>
      <p:sp>
        <p:nvSpPr>
          <p:cNvPr id="28675" name="Прямоугольник 1"/>
          <p:cNvSpPr>
            <a:spLocks noChangeArrowheads="1"/>
          </p:cNvSpPr>
          <p:nvPr/>
        </p:nvSpPr>
        <p:spPr bwMode="auto">
          <a:xfrm>
            <a:off x="2393950" y="1144588"/>
            <a:ext cx="457200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Прилегающая территория к ОЭЗ. «Российский центр программирования». </a:t>
            </a:r>
            <a:endParaRPr lang="ru-RU" altLang="ru-RU" sz="1600" b="1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Участок №1</a:t>
            </a:r>
            <a:endParaRPr lang="ru-RU" altLang="ru-RU" sz="1600" b="1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676" name="Прямоугольник 2"/>
          <p:cNvSpPr>
            <a:spLocks noChangeArrowheads="1"/>
          </p:cNvSpPr>
          <p:nvPr/>
        </p:nvSpPr>
        <p:spPr bwMode="auto">
          <a:xfrm>
            <a:off x="2058988" y="5502275"/>
            <a:ext cx="5553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1">
                <a:solidFill>
                  <a:schemeClr val="bg1"/>
                </a:solidFill>
                <a:latin typeface="Times New Roman" pitchFamily="18" charset="0"/>
              </a:rPr>
              <a:t>Территория для строительства жилого фонда (</a:t>
            </a:r>
            <a:r>
              <a:rPr lang="ru-RU" altLang="ru-RU" sz="1600" b="1">
                <a:solidFill>
                  <a:schemeClr val="bg1"/>
                </a:solidFill>
              </a:rPr>
              <a:t>179,84 ГА)</a:t>
            </a:r>
          </a:p>
          <a:p>
            <a:pPr eaLnBrk="1" hangingPunct="1"/>
            <a:endParaRPr lang="ru-RU" altLang="ru-RU" sz="1600">
              <a:solidFill>
                <a:schemeClr val="bg1"/>
              </a:solidFill>
            </a:endParaRPr>
          </a:p>
        </p:txBody>
      </p:sp>
      <p:pic>
        <p:nvPicPr>
          <p:cNvPr id="28677" name="Picture 6" descr="C:\Users\USER\Downloads\rcpov-2009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2254250"/>
            <a:ext cx="55975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sz="2400" b="1" i="1" smtClean="0">
                <a:solidFill>
                  <a:schemeClr val="bg1"/>
                </a:solidFill>
              </a:rPr>
              <a:t>Жилищное строительство</a:t>
            </a:r>
            <a:r>
              <a:rPr lang="en-US" altLang="ru-RU" sz="2400" b="1" i="1" smtClean="0">
                <a:solidFill>
                  <a:schemeClr val="bg1"/>
                </a:solidFill>
              </a:rPr>
              <a:t>:</a:t>
            </a:r>
            <a:r>
              <a:rPr lang="ru-RU" altLang="ru-RU" sz="2400" b="1" i="1" smtClean="0">
                <a:solidFill>
                  <a:schemeClr val="bg1"/>
                </a:solidFill>
              </a:rPr>
              <a:t> проекты ближайшего времени</a:t>
            </a:r>
          </a:p>
        </p:txBody>
      </p:sp>
      <p:pic>
        <p:nvPicPr>
          <p:cNvPr id="29699" name="Рисунок 6" descr="бетиз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643063"/>
            <a:ext cx="29273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Рисунок 4" descr="карта жд воэз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57313"/>
            <a:ext cx="27765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0" descr="железнодорожная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2428875"/>
            <a:ext cx="2592388" cy="135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4313" y="4357688"/>
            <a:ext cx="2776537" cy="1323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Освоение прилегающей территории к левобережному участку ОЭЗ «Дубна». Кварталы С2, С7-С11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43250" y="3786188"/>
            <a:ext cx="2592388" cy="10779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3-х многоквартирных жилых домов по ул. Железнодорожная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00750" y="4468813"/>
            <a:ext cx="2927350" cy="8302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Комплексное жилищное строительство компанией «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Бетиз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sz="2200" b="1" i="1" smtClean="0">
                <a:solidFill>
                  <a:schemeClr val="bg1"/>
                </a:solidFill>
              </a:rPr>
              <a:t> Инвестиционные площадки </a:t>
            </a:r>
            <a:br>
              <a:rPr lang="ru-RU" altLang="ru-RU" sz="2200" b="1" i="1" smtClean="0">
                <a:solidFill>
                  <a:schemeClr val="bg1"/>
                </a:solidFill>
              </a:rPr>
            </a:br>
            <a:r>
              <a:rPr lang="ru-RU" altLang="ru-RU" sz="2200" b="1" i="1" smtClean="0">
                <a:solidFill>
                  <a:schemeClr val="bg1"/>
                </a:solidFill>
              </a:rPr>
              <a:t>для развития сферы торговли и туризма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07750" y="1352107"/>
            <a:ext cx="6424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Яхт-клуб в районе ул.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Мичурина</a:t>
            </a:r>
          </a:p>
          <a:p>
            <a:pPr eaLnBrk="1" hangingPunct="1">
              <a:defRPr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Участок 1 </a:t>
            </a:r>
          </a:p>
          <a:p>
            <a:pPr eaLnBrk="1" hangingPunct="1">
              <a:defRPr/>
            </a:pP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Номер: 50:40:0020258:19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Площадь: 4152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11" descr="C:\Users\USER\Desktop\2\Презентация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412776"/>
            <a:ext cx="1791691" cy="120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5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31" y="2773974"/>
            <a:ext cx="1790989" cy="11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15220" y="2728866"/>
            <a:ext cx="3929063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гостиничного комплекса на оз.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Лебяжье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Номер: 50:40:0020101:7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Площадь: 162425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7" name="Picture 2" descr="Картинки по запросу дубна синар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9" y="5428820"/>
            <a:ext cx="1817079" cy="110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36037" y="5428820"/>
            <a:ext cx="3929062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гостиничного комплекса на ул.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Вернова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Номер: 50:40:0020107:51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Площадь: 9200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8" descr="_MG_576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231" y="4024991"/>
            <a:ext cx="1811806" cy="1207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0148" y="3947874"/>
            <a:ext cx="4643437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</a:t>
            </a:r>
            <a:r>
              <a:rPr lang="ru-RU" sz="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гостинично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-развлекательного комплекса на оз. </a:t>
            </a: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Суглинок</a:t>
            </a:r>
          </a:p>
          <a:p>
            <a:pPr eaLnBrk="1" hangingPunct="1">
              <a:defRPr/>
            </a:pPr>
            <a:r>
              <a:rPr lang="ru-RU" sz="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Номер: 50:40:0010125:7</a:t>
            </a:r>
          </a:p>
          <a:p>
            <a:pPr eaLnBrk="1" hangingPunct="1">
              <a:defRPr/>
            </a:pP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Площадь: 66000 </a:t>
            </a:r>
            <a:r>
              <a:rPr lang="ru-RU" sz="1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9906" y="1600250"/>
            <a:ext cx="31452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Участок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eaLnBrk="1" hangingPunct="1">
              <a:defRPr/>
            </a:pP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Номер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50:40:0020258:15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Площадь: 1600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Полезная информация для инвесторов</a:t>
            </a:r>
            <a:br>
              <a:rPr lang="ru-RU" sz="2400" b="1" i="1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</a:br>
            <a:endParaRPr lang="ru-RU" sz="1800" b="1" i="1" dirty="0" smtClean="0">
              <a:solidFill>
                <a:schemeClr val="bg1"/>
              </a:solidFill>
            </a:endParaRPr>
          </a:p>
        </p:txBody>
      </p:sp>
      <p:sp>
        <p:nvSpPr>
          <p:cNvPr id="32771" name="Прямоугольник 1"/>
          <p:cNvSpPr>
            <a:spLocks noChangeArrowheads="1"/>
          </p:cNvSpPr>
          <p:nvPr/>
        </p:nvSpPr>
        <p:spPr bwMode="auto">
          <a:xfrm>
            <a:off x="2286000" y="119697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Администрация </a:t>
            </a:r>
            <a:r>
              <a:rPr lang="ru-RU" altLang="ru-RU" dirty="0" smtClean="0">
                <a:solidFill>
                  <a:schemeClr val="bg1"/>
                </a:solidFill>
              </a:rPr>
              <a:t>городского округа Дубна </a:t>
            </a:r>
            <a:r>
              <a:rPr lang="ru-RU" altLang="ru-RU" dirty="0">
                <a:solidFill>
                  <a:schemeClr val="bg1"/>
                </a:solidFill>
              </a:rPr>
              <a:t>Московской области</a:t>
            </a:r>
          </a:p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</a:rPr>
              <a:t>141980</a:t>
            </a:r>
            <a:r>
              <a:rPr lang="ru-RU" altLang="ru-RU" dirty="0">
                <a:solidFill>
                  <a:schemeClr val="bg1"/>
                </a:solidFill>
              </a:rPr>
              <a:t>, Московская обл., </a:t>
            </a:r>
            <a:r>
              <a:rPr lang="ru-RU" altLang="ru-RU" dirty="0" err="1">
                <a:solidFill>
                  <a:schemeClr val="bg1"/>
                </a:solidFill>
              </a:rPr>
              <a:t>г.Дубна</a:t>
            </a:r>
            <a:r>
              <a:rPr lang="ru-RU" altLang="ru-RU" dirty="0">
                <a:solidFill>
                  <a:schemeClr val="bg1"/>
                </a:solidFill>
              </a:rPr>
              <a:t>, </a:t>
            </a:r>
            <a:r>
              <a:rPr lang="ru-RU" altLang="ru-RU" dirty="0" smtClean="0">
                <a:solidFill>
                  <a:schemeClr val="bg1"/>
                </a:solidFill>
              </a:rPr>
              <a:t>        ул</a:t>
            </a:r>
            <a:r>
              <a:rPr lang="ru-RU" altLang="ru-RU" dirty="0">
                <a:solidFill>
                  <a:schemeClr val="bg1"/>
                </a:solidFill>
              </a:rPr>
              <a:t>. </a:t>
            </a:r>
            <a:r>
              <a:rPr lang="ru-RU" altLang="ru-RU" dirty="0" smtClean="0">
                <a:solidFill>
                  <a:schemeClr val="bg1"/>
                </a:solidFill>
              </a:rPr>
              <a:t>академика </a:t>
            </a:r>
            <a:r>
              <a:rPr lang="ru-RU" altLang="ru-RU" dirty="0" err="1">
                <a:solidFill>
                  <a:schemeClr val="bg1"/>
                </a:solidFill>
              </a:rPr>
              <a:t>Балдина</a:t>
            </a:r>
            <a:r>
              <a:rPr lang="ru-RU" altLang="ru-RU" dirty="0">
                <a:solidFill>
                  <a:schemeClr val="bg1"/>
                </a:solidFill>
              </a:rPr>
              <a:t>, д.2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99874"/>
              </p:ext>
            </p:extLst>
          </p:nvPr>
        </p:nvGraphicFramePr>
        <p:xfrm>
          <a:off x="611188" y="2468563"/>
          <a:ext cx="7904161" cy="3954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79"/>
                <a:gridCol w="2880319"/>
                <a:gridCol w="2503563"/>
              </a:tblGrid>
              <a:tr h="43282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ФИО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Должность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Контакты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09" marB="45709"/>
                </a:tc>
              </a:tr>
              <a:tr h="74760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Данилов Максим Николаевич</a:t>
                      </a:r>
                      <a:endParaRPr lang="ru-RU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Глава городского</a:t>
                      </a:r>
                      <a:r>
                        <a:rPr lang="ru-RU" sz="1600" baseline="0" dirty="0" smtClean="0"/>
                        <a:t> округа</a:t>
                      </a:r>
                      <a:r>
                        <a:rPr lang="ru-RU" sz="1600" dirty="0" smtClean="0"/>
                        <a:t> Дубна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8(496)218-05-05 (доб. 502)</a:t>
                      </a:r>
                      <a:endParaRPr lang="en-US" sz="16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dubna@mosreg.ru</a:t>
                      </a:r>
                      <a:endParaRPr lang="ru-RU" sz="1600" dirty="0"/>
                    </a:p>
                  </a:txBody>
                  <a:tcPr marT="45709" marB="45709"/>
                </a:tc>
              </a:tr>
              <a:tr h="82282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Абрамова Светлана Сергеевна</a:t>
                      </a:r>
                      <a:endParaRPr lang="ru-RU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Заместитель Главы Администрации городского</a:t>
                      </a:r>
                      <a:r>
                        <a:rPr lang="ru-RU" sz="16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округа 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Дубна</a:t>
                      </a:r>
                      <a:endParaRPr lang="ru-RU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8(496)218-05-05 (доб. 525)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 marT="45709" marB="45709"/>
                </a:tc>
              </a:tr>
              <a:tr h="84972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Аверин Сергей Владимирович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Директор</a:t>
                      </a:r>
                      <a:r>
                        <a:rPr lang="ru-RU" sz="1600" baseline="0" dirty="0" smtClean="0"/>
                        <a:t> МБУ «Дирекция развития </a:t>
                      </a:r>
                      <a:r>
                        <a:rPr lang="ru-RU" sz="1600" baseline="0" dirty="0" err="1" smtClean="0"/>
                        <a:t>наукограда</a:t>
                      </a:r>
                      <a:r>
                        <a:rPr lang="ru-RU" sz="1600" baseline="0" dirty="0" smtClean="0"/>
                        <a:t> Дубна»</a:t>
                      </a:r>
                    </a:p>
                    <a:p>
                      <a:endParaRPr lang="ru-RU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8(496)215-08-07</a:t>
                      </a:r>
                      <a:endParaRPr lang="ru-RU" sz="16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9" marB="45709"/>
                </a:tc>
              </a:tr>
              <a:tr h="1101487"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Зименкова</a:t>
                      </a:r>
                      <a:r>
                        <a:rPr lang="ru-RU" sz="1600" dirty="0" smtClean="0"/>
                        <a:t> Екатерина Олеговна</a:t>
                      </a:r>
                      <a:endParaRPr lang="ru-RU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Начальник Управления инвестиций, инновационной деятельности и инновационных технологий  </a:t>
                      </a:r>
                      <a:endParaRPr lang="ru-RU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8(496)218-05-05 (доб. 137)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9" marB="4570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algn="l"/>
            <a:r>
              <a:rPr lang="ru-RU" altLang="ru-RU" sz="3600" i="1" smtClean="0">
                <a:solidFill>
                  <a:schemeClr val="bg1"/>
                </a:solidFill>
              </a:rPr>
              <a:t>       </a:t>
            </a:r>
            <a:r>
              <a:rPr lang="en-US" altLang="ru-RU" sz="3600" i="1" smtClean="0">
                <a:solidFill>
                  <a:schemeClr val="bg1"/>
                </a:solidFill>
              </a:rPr>
              <a:t>   </a:t>
            </a:r>
            <a:r>
              <a:rPr lang="ru-RU" altLang="ru-RU" sz="3600" i="1" smtClean="0">
                <a:solidFill>
                  <a:schemeClr val="bg1"/>
                </a:solidFill>
              </a:rPr>
              <a:t> Добро пожаловать в Дубну</a:t>
            </a:r>
            <a:r>
              <a:rPr lang="ru-RU" altLang="ru-RU" i="1" smtClean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33795" name="Содержимое 3" descr="_MG_2661-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5" b="16350"/>
          <a:stretch/>
        </p:blipFill>
        <p:spPr>
          <a:xfrm>
            <a:off x="468313" y="1557338"/>
            <a:ext cx="8218487" cy="46122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863600"/>
          </a:xfrm>
        </p:spPr>
        <p:txBody>
          <a:bodyPr/>
          <a:lstStyle/>
          <a:p>
            <a:pPr eaLnBrk="1" hangingPunct="1"/>
            <a:r>
              <a:rPr lang="ru-RU" altLang="ru-RU" i="1" smtClean="0">
                <a:solidFill>
                  <a:schemeClr val="bg1"/>
                </a:solidFill>
              </a:rPr>
              <a:t>Общая информация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48263" y="2133600"/>
            <a:ext cx="3995737" cy="3382963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5148263" y="2205038"/>
            <a:ext cx="39957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площадь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Arial" panose="020B0604020202020204" pitchFamily="34" charset="0"/>
              </a:rPr>
              <a:t>6336</a:t>
            </a:r>
            <a:r>
              <a:rPr lang="ru-RU" dirty="0">
                <a:latin typeface="Times New Roman"/>
                <a:ea typeface="Calibri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</a:t>
            </a:r>
          </a:p>
          <a:p>
            <a:pPr eaLnBrk="1" hangingPunct="1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Население –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75 тыс. человек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1500 докторов и кандидатов наук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Средняя зарплата –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50 502,8 руб.</a:t>
            </a:r>
          </a:p>
          <a:p>
            <a:pPr eaLnBrk="1" hangingPunct="1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 произведенной продукции и выполненных исследовательских работ в 201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32 777,4 млн. рублей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5" y="2168897"/>
            <a:ext cx="497165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¿Ð¸Ðº ÑÑÐ¿ÐºÐ¸Ð½Ð° Ð´ÑÐ±Ð½Ð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6"/>
          <a:stretch/>
        </p:blipFill>
        <p:spPr bwMode="auto">
          <a:xfrm>
            <a:off x="899592" y="1341439"/>
            <a:ext cx="2976932" cy="201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3429001"/>
            <a:ext cx="7992888" cy="1224135"/>
          </a:xfrm>
          <a:prstGeom prst="rect">
            <a:avLst/>
          </a:prstGeom>
          <a:solidFill>
            <a:schemeClr val="accent1">
              <a:alpha val="41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2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altLang="ru-RU" sz="3200" b="1" i="1" smtClean="0">
                <a:solidFill>
                  <a:schemeClr val="bg1"/>
                </a:solidFill>
              </a:rPr>
              <a:t>Экология</a:t>
            </a:r>
          </a:p>
        </p:txBody>
      </p:sp>
      <p:pic>
        <p:nvPicPr>
          <p:cNvPr id="4" name="Рисунок 3" descr="_MG_2512.jpg"/>
          <p:cNvPicPr>
            <a:picLocks noChangeAspect="1"/>
          </p:cNvPicPr>
          <p:nvPr/>
        </p:nvPicPr>
        <p:blipFill rotWithShape="1">
          <a:blip r:embed="rId3"/>
          <a:srcRect t="12267"/>
          <a:stretch/>
        </p:blipFill>
        <p:spPr>
          <a:xfrm>
            <a:off x="4787900" y="1341438"/>
            <a:ext cx="3384550" cy="205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JI_0025-Pan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3300"/>
            <a:ext cx="9144000" cy="207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5650" y="3500438"/>
            <a:ext cx="80645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Дубна – один из самых зеленых городов Подмосковья. </a:t>
            </a:r>
          </a:p>
          <a:p>
            <a:pPr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четырех сторон Дубна окружена водой. Это единственный город Московской области, расположенный на р. Волга</a:t>
            </a:r>
            <a:endParaRPr lang="ru-RU" dirty="0"/>
          </a:p>
        </p:txBody>
      </p:sp>
      <p:sp>
        <p:nvSpPr>
          <p:cNvPr id="9226" name="TextBox 1"/>
          <p:cNvSpPr txBox="1">
            <a:spLocks noChangeArrowheads="1"/>
          </p:cNvSpPr>
          <p:nvPr/>
        </p:nvSpPr>
        <p:spPr bwMode="auto">
          <a:xfrm>
            <a:off x="833438" y="3032125"/>
            <a:ext cx="2973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chemeClr val="bg1"/>
                </a:solidFill>
                <a:latin typeface="Arial" charset="0"/>
              </a:rPr>
              <a:t>Лесные массивы: 1490 Га</a:t>
            </a:r>
          </a:p>
        </p:txBody>
      </p:sp>
      <p:sp>
        <p:nvSpPr>
          <p:cNvPr id="9227" name="TextBox 8"/>
          <p:cNvSpPr txBox="1">
            <a:spLocks noChangeArrowheads="1"/>
          </p:cNvSpPr>
          <p:nvPr/>
        </p:nvSpPr>
        <p:spPr bwMode="auto">
          <a:xfrm>
            <a:off x="4716463" y="3060700"/>
            <a:ext cx="295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chemeClr val="bg1"/>
                </a:solidFill>
                <a:latin typeface="Arial" charset="0"/>
              </a:rPr>
              <a:t>Водные объекты: 1990 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957959" y="3494822"/>
            <a:ext cx="5552628" cy="1480478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93098" y="5253249"/>
            <a:ext cx="4919262" cy="1272095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873" y="3386649"/>
            <a:ext cx="2813227" cy="1480478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5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ru-RU" altLang="ru-RU" sz="3200" b="1" i="1" smtClean="0">
                <a:solidFill>
                  <a:schemeClr val="bg1"/>
                </a:solidFill>
              </a:rPr>
              <a:t>Образовательная инфраструктура</a:t>
            </a:r>
            <a:endParaRPr lang="ru-RU" altLang="ru-RU" sz="3200" b="1" i="1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1268413"/>
            <a:ext cx="4104878" cy="1656531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44825" y="3667125"/>
            <a:ext cx="53784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Дубне удалось сохранить высокий уровень образования в средних школах. </a:t>
            </a:r>
          </a:p>
          <a:p>
            <a:pPr algn="just" eaLnBrk="1" hangingPunct="1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школьного образования в Дубне регулярно признается лучшей в Московской области.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8425" y="3540125"/>
            <a:ext cx="26860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Дубна – ведущий в стране</a:t>
            </a:r>
          </a:p>
          <a:p>
            <a:pPr eaLnBrk="1" hangingPunct="1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детского хорового </a:t>
            </a:r>
            <a:endParaRPr lang="en-US" alt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пения.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92425" y="5289550"/>
            <a:ext cx="49196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дополнительного образования для детей включает музыкальные и художественные школы, десятки кружков технического творчества, хореографии и др.</a:t>
            </a:r>
            <a:endParaRPr lang="ru-RU" dirty="0"/>
          </a:p>
        </p:txBody>
      </p:sp>
      <p:pic>
        <p:nvPicPr>
          <p:cNvPr id="10" name="Picture 18" descr="http://www.ballov.net/sch_img/gimnaziya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190625"/>
            <a:ext cx="2852738" cy="213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0" descr="http://www.investdubna.ru/images/data/gallery/0_big_1281096878_92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4475" y="1208088"/>
            <a:ext cx="330517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2" descr="http://nm.tj/uploads/posts/2013-12/1388501578_125982866557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4889500"/>
            <a:ext cx="287972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_MG_54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8" y="1208088"/>
            <a:ext cx="3059112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Государственный университет </a:t>
            </a:r>
            <a:br>
              <a:rPr lang="ru-RU" altLang="ru-RU" sz="2800" b="1" i="1" smtClean="0">
                <a:solidFill>
                  <a:schemeClr val="bg1"/>
                </a:solidFill>
              </a:rPr>
            </a:br>
            <a:r>
              <a:rPr lang="ru-RU" altLang="ru-RU" sz="2800" b="1" i="1" smtClean="0">
                <a:solidFill>
                  <a:schemeClr val="bg1"/>
                </a:solidFill>
              </a:rPr>
              <a:t>«Дубна»</a:t>
            </a:r>
            <a:endParaRPr lang="ru-RU" altLang="ru-RU" sz="2800" b="1" i="1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58775" y="1341438"/>
            <a:ext cx="8785225" cy="34559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313" y="1412875"/>
            <a:ext cx="6264275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Готовит специалистов по 126 программам обучения, в том числе в сферах информационных технологий, электроники и электротехники, материаловедения, физики, химии, </a:t>
            </a:r>
            <a:r>
              <a:rPr lang="ru-RU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</a:t>
            </a: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 биофизики, инженерных наук.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1500 выпускников ежегодно (включая филиалы).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Входит в топ-100 лучших вузов России (53-ое место, рейтинговое агентство RAEX).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трудоустройства: более 90 % выпускников трудоустроены, из них 75% по специальности, около 40% работают в сфере науки, образования и высоких технологий.</a:t>
            </a:r>
          </a:p>
        </p:txBody>
      </p:sp>
      <p:pic>
        <p:nvPicPr>
          <p:cNvPr id="6" name="Рисунок 5" descr="31571254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450" y="1549400"/>
            <a:ext cx="2286000" cy="304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D:\ПРЕЗЕНТАЦИИ\рис для презентаций\2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941888"/>
            <a:ext cx="3132138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9" name="Рисунок 8" descr="_MG_236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1913" y="4953000"/>
            <a:ext cx="2879725" cy="171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388" y="1268413"/>
            <a:ext cx="2413000" cy="2665412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1187450" y="333375"/>
            <a:ext cx="6264275" cy="719138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Научно-производственный комплекс Дубны</a:t>
            </a:r>
            <a:endParaRPr lang="ru-RU" altLang="ru-RU" sz="2800" b="1" i="1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196975"/>
            <a:ext cx="2232025" cy="1368425"/>
          </a:xfrm>
        </p:spPr>
        <p:txBody>
          <a:bodyPr/>
          <a:lstStyle/>
          <a:p>
            <a:pPr marL="0" indent="-7200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МКБ «Радуга» -</a:t>
            </a:r>
            <a:endParaRPr lang="en-US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-7200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мировой лидер в сфере</a:t>
            </a:r>
          </a:p>
          <a:p>
            <a:pPr marL="0" indent="-7200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высокоточного оружия</a:t>
            </a:r>
          </a:p>
          <a:p>
            <a:pPr marL="0" indent="-7200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гиперзвуковых</a:t>
            </a:r>
          </a:p>
          <a:p>
            <a:pPr marL="0" indent="-7200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летательных аппаратов </a:t>
            </a:r>
          </a:p>
          <a:p>
            <a:pPr>
              <a:defRPr/>
            </a:pPr>
            <a:endParaRPr lang="ru-RU" sz="1800" dirty="0"/>
          </a:p>
        </p:txBody>
      </p:sp>
      <p:pic>
        <p:nvPicPr>
          <p:cNvPr id="4" name="Picture 2" descr="D:\ПРЕЗЕНТАЦИИ\рис для презентаций\музей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36838"/>
            <a:ext cx="2187575" cy="1312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388" y="4005263"/>
            <a:ext cx="2447925" cy="25923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43213" y="1268413"/>
            <a:ext cx="2449512" cy="2665412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80063" y="1268413"/>
            <a:ext cx="2447925" cy="2665412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43213" y="4005263"/>
            <a:ext cx="2449512" cy="25923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80063" y="4005263"/>
            <a:ext cx="2447925" cy="25923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2" descr="http://www.prlplus.ru/Sites/svetlova/Uploads/dmz-kamov.16EAC41E26354BCBAD4F9AAEA48F53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636838"/>
            <a:ext cx="2311400" cy="1312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4" descr="http://sdelanounas.ru/i/c/2/c2RlbGFub3VuYXMucnUvdXBsb2Fkcy85LzgvOTg3MTM1NjYxOTAwMC5qcGVnP19faWQ9MjcwNDU=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2565400"/>
            <a:ext cx="2160588" cy="139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301" name="Picture 21" descr="Картинки по запросу дедал дуб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9225"/>
            <a:ext cx="235743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photos.wikimapia.org/p/00/01/75/80/86_bi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5229225"/>
            <a:ext cx="2449512" cy="1365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6" descr="http://photos.wikimapia.org/p/00/00/39/34/02_bi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425" y="5300663"/>
            <a:ext cx="1800225" cy="111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304" name="TextBox 17"/>
          <p:cNvSpPr txBox="1">
            <a:spLocks noChangeArrowheads="1"/>
          </p:cNvSpPr>
          <p:nvPr/>
        </p:nvSpPr>
        <p:spPr bwMode="auto">
          <a:xfrm>
            <a:off x="2916238" y="1268413"/>
            <a:ext cx="23764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ДМЗ имени </a:t>
            </a:r>
            <a:r>
              <a:rPr lang="en-US" alt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alt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Н.П. Федорова </a:t>
            </a:r>
            <a:r>
              <a:rPr lang="ru-RU" altLang="ru-RU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развивает производство в сфере авиации и электроники</a:t>
            </a:r>
          </a:p>
          <a:p>
            <a:pPr eaLnBrk="1" hangingPunct="1"/>
            <a:endParaRPr lang="ru-RU" altLang="ru-RU" sz="1800">
              <a:latin typeface="Arial" charset="0"/>
            </a:endParaRPr>
          </a:p>
        </p:txBody>
      </p:sp>
      <p:sp>
        <p:nvSpPr>
          <p:cNvPr id="12305" name="TextBox 18"/>
          <p:cNvSpPr txBox="1">
            <a:spLocks noChangeArrowheads="1"/>
          </p:cNvSpPr>
          <p:nvPr/>
        </p:nvSpPr>
        <p:spPr bwMode="auto">
          <a:xfrm>
            <a:off x="5580063" y="1268413"/>
            <a:ext cx="24479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самой современной в Китае Тяньваньской АЭС  установлена электроника дубненского </a:t>
            </a:r>
            <a:r>
              <a:rPr lang="ru-RU" alt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Приборного завода «Тензор»</a:t>
            </a:r>
            <a:endParaRPr lang="ru-RU" altLang="ru-RU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1800">
              <a:latin typeface="Arial" charset="0"/>
            </a:endParaRPr>
          </a:p>
        </p:txBody>
      </p:sp>
      <p:sp>
        <p:nvSpPr>
          <p:cNvPr id="12306" name="TextBox 19"/>
          <p:cNvSpPr txBox="1">
            <a:spLocks noChangeArrowheads="1"/>
          </p:cNvSpPr>
          <p:nvPr/>
        </p:nvSpPr>
        <p:spPr bwMode="auto">
          <a:xfrm>
            <a:off x="323850" y="4005263"/>
            <a:ext cx="22129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Компания «</a:t>
            </a:r>
            <a:r>
              <a:rPr lang="ru-RU" alt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Дедал»  создает комплексные системы физической защиты объектов</a:t>
            </a:r>
            <a:endParaRPr lang="ru-RU" altLang="ru-RU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1800">
              <a:latin typeface="Arial" charset="0"/>
            </a:endParaRPr>
          </a:p>
        </p:txBody>
      </p:sp>
      <p:sp>
        <p:nvSpPr>
          <p:cNvPr id="12307" name="TextBox 20"/>
          <p:cNvSpPr txBox="1">
            <a:spLocks noChangeArrowheads="1"/>
          </p:cNvSpPr>
          <p:nvPr/>
        </p:nvSpPr>
        <p:spPr bwMode="auto">
          <a:xfrm>
            <a:off x="2843213" y="4076700"/>
            <a:ext cx="252095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НИИ «Атолл» - </a:t>
            </a:r>
            <a:r>
              <a:rPr lang="ru-RU" altLang="ru-RU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приборостроение для обнаружения движущихся объектов в океане</a:t>
            </a:r>
          </a:p>
          <a:p>
            <a:pPr eaLnBrk="1" hangingPunct="1"/>
            <a:endParaRPr lang="ru-RU" altLang="ru-RU" sz="1800">
              <a:latin typeface="Arial" charset="0"/>
            </a:endParaRPr>
          </a:p>
        </p:txBody>
      </p:sp>
      <p:sp>
        <p:nvSpPr>
          <p:cNvPr id="12308" name="Прямоугольник 21"/>
          <p:cNvSpPr>
            <a:spLocks noChangeArrowheads="1"/>
          </p:cNvSpPr>
          <p:nvPr/>
        </p:nvSpPr>
        <p:spPr bwMode="auto">
          <a:xfrm>
            <a:off x="5580063" y="4076700"/>
            <a:ext cx="2430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ЦКС «Дубна» – </a:t>
            </a:r>
            <a:r>
              <a:rPr lang="ru-RU" alt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крупнейший в стране центр космической связи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187450" y="333375"/>
            <a:ext cx="6264275" cy="719138"/>
          </a:xfrm>
        </p:spPr>
        <p:txBody>
          <a:bodyPr/>
          <a:lstStyle/>
          <a:p>
            <a:r>
              <a:rPr lang="ru-RU" altLang="ru-RU" sz="2800" b="1" i="1" smtClean="0">
                <a:solidFill>
                  <a:schemeClr val="bg1"/>
                </a:solidFill>
              </a:rPr>
              <a:t>Научно-производственный комплекс Дубны</a:t>
            </a:r>
            <a:endParaRPr lang="ru-RU" altLang="ru-RU" sz="2800" b="1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23850" y="1268413"/>
            <a:ext cx="2447925" cy="25923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32138" y="1268413"/>
            <a:ext cx="2447925" cy="25923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67400" y="1268413"/>
            <a:ext cx="2449513" cy="25923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850" y="4005263"/>
            <a:ext cx="2447925" cy="25923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59113" y="4005263"/>
            <a:ext cx="2447925" cy="2592387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95963" y="4076700"/>
            <a:ext cx="2447925" cy="2592388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1" descr="D:\КЛАСТЕР\ФОТОсессия участников кластера\10.06.2013\АСПЕКТ\_MG_005_10.06.13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565400"/>
            <a:ext cx="2376488" cy="1319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D:\КЛАСТЕР\ФОТОсессия участников кластера\19.04.2013\Криптен\P101004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420938"/>
            <a:ext cx="2447925" cy="1379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D:\КЛАСТЕР\ФОТОсессия участников кластера\Вагон-хоппер\DSC02846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5867400" y="2636838"/>
            <a:ext cx="2305050" cy="1163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9" descr="D:\КЛАСТЕР\ФОТОсессия участников кластера\21.06.2013\VNITEP\NAVIGATOR 18.04.12.jpg"/>
          <p:cNvPicPr>
            <a:picLocks noChangeAspect="1" noChangeArrowheads="1"/>
          </p:cNvPicPr>
          <p:nvPr/>
        </p:nvPicPr>
        <p:blipFill>
          <a:blip r:embed="rId5"/>
          <a:srcRect l="1366" r="33087"/>
          <a:stretch>
            <a:fillRect/>
          </a:stretch>
        </p:blipFill>
        <p:spPr bwMode="auto">
          <a:xfrm>
            <a:off x="395288" y="5157788"/>
            <a:ext cx="2286000" cy="1303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" descr="C:\Documents and Settings\Admin\Мои документы\Downloads\кам век1.jpg"/>
          <p:cNvPicPr>
            <a:picLocks noChangeAspect="1" noChangeArrowheads="1"/>
          </p:cNvPicPr>
          <p:nvPr/>
        </p:nvPicPr>
        <p:blipFill>
          <a:blip r:embed="rId6"/>
          <a:srcRect l="37449" t="67660" r="11522" b="9557"/>
          <a:stretch>
            <a:fillRect/>
          </a:stretch>
        </p:blipFill>
        <p:spPr bwMode="auto">
          <a:xfrm>
            <a:off x="3203575" y="5013325"/>
            <a:ext cx="2057400" cy="129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668 v1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4941168"/>
            <a:ext cx="1981200" cy="155748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327" name="Содержимое 19"/>
          <p:cNvSpPr>
            <a:spLocks noGrp="1"/>
          </p:cNvSpPr>
          <p:nvPr>
            <p:ph idx="1"/>
          </p:nvPr>
        </p:nvSpPr>
        <p:spPr>
          <a:xfrm>
            <a:off x="395288" y="1196975"/>
            <a:ext cx="2314575" cy="8207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alt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НПЦ «Аспект» </a:t>
            </a: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20 лет</a:t>
            </a:r>
          </a:p>
          <a:p>
            <a:pPr>
              <a:buFont typeface="Arial" charset="0"/>
              <a:buNone/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работы стал российским</a:t>
            </a:r>
          </a:p>
          <a:p>
            <a:pPr>
              <a:buFont typeface="Arial" charset="0"/>
              <a:buNone/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лидером технологий </a:t>
            </a:r>
          </a:p>
          <a:p>
            <a:pPr>
              <a:buFont typeface="Arial" charset="0"/>
              <a:buNone/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радиометрии. Поставки – в</a:t>
            </a:r>
          </a:p>
          <a:p>
            <a:pPr>
              <a:buFont typeface="Arial" charset="0"/>
              <a:buNone/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 стран мира</a:t>
            </a:r>
          </a:p>
          <a:p>
            <a:endParaRPr lang="ru-RU" altLang="ru-RU" smtClean="0"/>
          </a:p>
        </p:txBody>
      </p:sp>
      <p:sp>
        <p:nvSpPr>
          <p:cNvPr id="13328" name="TextBox 20"/>
          <p:cNvSpPr txBox="1">
            <a:spLocks noChangeArrowheads="1"/>
          </p:cNvSpPr>
          <p:nvPr/>
        </p:nvSpPr>
        <p:spPr bwMode="auto">
          <a:xfrm>
            <a:off x="3059113" y="1196975"/>
            <a:ext cx="27955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«НПО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Криптен</a:t>
            </a: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занимает 1% мирового рынка защитных знаков</a:t>
            </a:r>
          </a:p>
          <a:p>
            <a:pPr eaLnBrk="1" hangingPunct="1"/>
            <a:endParaRPr lang="ru-RU" altLang="ru-RU" sz="1800" dirty="0">
              <a:latin typeface="Arial" charset="0"/>
            </a:endParaRPr>
          </a:p>
        </p:txBody>
      </p:sp>
      <p:sp>
        <p:nvSpPr>
          <p:cNvPr id="13329" name="TextBox 21"/>
          <p:cNvSpPr txBox="1">
            <a:spLocks noChangeArrowheads="1"/>
          </p:cNvSpPr>
          <p:nvPr/>
        </p:nvSpPr>
        <p:spPr bwMode="auto">
          <a:xfrm>
            <a:off x="5867400" y="1196975"/>
            <a:ext cx="25923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2014 году </a:t>
            </a: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«НПП АпАТэК» </a:t>
            </a:r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3-ий раз удостоен </a:t>
            </a:r>
            <a:r>
              <a:rPr lang="en-US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JEC Awards – </a:t>
            </a:r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самой престижной в мире награды в сфере композитов - за достижения в вагоностроении</a:t>
            </a:r>
            <a:r>
              <a:rPr lang="en-US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1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0" name="Прямоугольник 22"/>
          <p:cNvSpPr>
            <a:spLocks noChangeArrowheads="1"/>
          </p:cNvSpPr>
          <p:nvPr/>
        </p:nvSpPr>
        <p:spPr bwMode="auto">
          <a:xfrm>
            <a:off x="323850" y="4005263"/>
            <a:ext cx="23764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Конкурентоспособность лазерных станков                   </a:t>
            </a: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«ВНИТЭП» </a:t>
            </a:r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подтверждена продажами во Франции и США</a:t>
            </a:r>
          </a:p>
        </p:txBody>
      </p:sp>
      <p:sp>
        <p:nvSpPr>
          <p:cNvPr id="13331" name="TextBox 23"/>
          <p:cNvSpPr txBox="1">
            <a:spLocks noChangeArrowheads="1"/>
          </p:cNvSpPr>
          <p:nvPr/>
        </p:nvSpPr>
        <p:spPr bwMode="auto">
          <a:xfrm>
            <a:off x="3132138" y="4005263"/>
            <a:ext cx="2640012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«Каменный век» – </a:t>
            </a:r>
            <a:r>
              <a:rPr lang="ru-RU" alt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технологии производства базальтового волокна</a:t>
            </a:r>
          </a:p>
          <a:p>
            <a:pPr eaLnBrk="1" hangingPunct="1"/>
            <a:endParaRPr lang="ru-RU" altLang="ru-RU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32" name="TextBox 25"/>
          <p:cNvSpPr txBox="1">
            <a:spLocks noChangeArrowheads="1"/>
          </p:cNvSpPr>
          <p:nvPr/>
        </p:nvSpPr>
        <p:spPr bwMode="auto">
          <a:xfrm>
            <a:off x="5867400" y="4005263"/>
            <a:ext cx="2305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Фабрика «</a:t>
            </a:r>
            <a:r>
              <a:rPr lang="ru-RU" alt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Экомебель</a:t>
            </a:r>
            <a:r>
              <a:rPr lang="ru-RU" alt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-  единственное российское производство кухонь. полного цикла.</a:t>
            </a:r>
          </a:p>
          <a:p>
            <a:pPr eaLnBrk="1" hangingPunct="1"/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altLang="ru-RU" sz="2400" b="1" i="1" smtClean="0">
                <a:solidFill>
                  <a:schemeClr val="bg1"/>
                </a:solidFill>
              </a:rPr>
              <a:t>ОБЪЕДИНЕННЫЙ ИНСТИТУТ </a:t>
            </a:r>
            <a:br>
              <a:rPr lang="ru-RU" altLang="ru-RU" sz="2400" b="1" i="1" smtClean="0">
                <a:solidFill>
                  <a:schemeClr val="bg1"/>
                </a:solidFill>
              </a:rPr>
            </a:br>
            <a:r>
              <a:rPr lang="ru-RU" altLang="ru-RU" sz="2400" b="1" i="1" smtClean="0">
                <a:solidFill>
                  <a:schemeClr val="bg1"/>
                </a:solidFill>
              </a:rPr>
              <a:t>ЯДЕРНЫХ ИССЛЕДОВАНИЙ</a:t>
            </a:r>
            <a:endParaRPr lang="ru-RU" altLang="ru-RU" sz="2400" b="1" i="1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1268413"/>
            <a:ext cx="8785225" cy="4968875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3059113" y="1412875"/>
            <a:ext cx="5834062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ru-RU" alt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Объединенный институт ядерных исследований (ОИЯИ) – международная межправительственная организация, всемирно известный научный центр, крупнейший исследовательский центр в России.</a:t>
            </a:r>
          </a:p>
          <a:p>
            <a:pPr eaLnBrk="1" hangingPunct="1">
              <a:lnSpc>
                <a:spcPts val="2000"/>
              </a:lnSpc>
            </a:pPr>
            <a:r>
              <a:rPr lang="ru-RU" alt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ОИЯИ формируют 24 государства</a:t>
            </a:r>
            <a:endParaRPr lang="ru-RU" alt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4" descr="http://image.newsru.com/pict/id/large/1103634_2008100221432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501775"/>
            <a:ext cx="2520950" cy="157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323850" y="3068638"/>
            <a:ext cx="882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Институт создан в целях объединения усилий научного и материального потенциала государств-членов для изучения фундаментальных свойств материи. </a:t>
            </a:r>
          </a:p>
          <a:p>
            <a:pPr eaLnBrk="1" hangingPunct="1"/>
            <a:r>
              <a:rPr lang="ru-RU" altLang="ru-RU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60 лет в ОИЯИ выполнен широкий спектр исследований и подготовлены научные  кадры высшей квалификации для стран участниц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4221088"/>
            <a:ext cx="8784976" cy="20928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ОИЯИ в цифрах: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лабораторий, каждая из которых по масштабу исследований сопоставима с большим академическим институтом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4800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штатных сотрудников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1200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научных сотрудников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докторов и кандидатов наук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eaLnBrk="1" hangingPunct="1">
              <a:defRPr/>
            </a:pP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2000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инженеров и техников </a:t>
            </a:r>
            <a:endParaRPr lang="en-US" alt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700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сотрудничающих университетов, образовательно-исследовательских центров в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странах мира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1500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научных публикаций ежегодно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6" name="Рисунок 9" descr="6380_jin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33375"/>
            <a:ext cx="10080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13162</TotalTime>
  <Words>1674</Words>
  <Application>Microsoft Office PowerPoint</Application>
  <PresentationFormat>Экран (4:3)</PresentationFormat>
  <Paragraphs>261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Aharoni</vt:lpstr>
      <vt:lpstr>Arial</vt:lpstr>
      <vt:lpstr>Calibri</vt:lpstr>
      <vt:lpstr>Times New Roman</vt:lpstr>
      <vt:lpstr>Wingdings</vt:lpstr>
      <vt:lpstr>Тема Office</vt:lpstr>
      <vt:lpstr>2_Тема Office</vt:lpstr>
      <vt:lpstr>3_Тема Office</vt:lpstr>
      <vt:lpstr>1_Тема Office</vt:lpstr>
      <vt:lpstr>Презентация PowerPoint</vt:lpstr>
      <vt:lpstr>Общая информация</vt:lpstr>
      <vt:lpstr>Общая информация</vt:lpstr>
      <vt:lpstr>Экология</vt:lpstr>
      <vt:lpstr>Образовательная инфраструктура</vt:lpstr>
      <vt:lpstr>Государственный университет  «Дубна»</vt:lpstr>
      <vt:lpstr>Научно-производственный комплекс Дубны</vt:lpstr>
      <vt:lpstr>Научно-производственный комплекс Дубны</vt:lpstr>
      <vt:lpstr>ОБЪЕДИНЕННЫЙ ИНСТИТУТ  ЯДЕРНЫХ ИССЛЕДОВАНИЙ</vt:lpstr>
      <vt:lpstr>Реализация проекта мирового уровня NICA, который планируется запустить в 2018 году. Свое участие в проекте заявили более 100 мировых организаций. </vt:lpstr>
      <vt:lpstr>Центр обработки данных Минфина РФ: 2-я очередь</vt:lpstr>
      <vt:lpstr>Расположение крупных предприятий</vt:lpstr>
      <vt:lpstr>Компании с иностранным участием</vt:lpstr>
      <vt:lpstr>Приоритеты инвестиционной политики  города</vt:lpstr>
      <vt:lpstr>Ключевые инфраструктурные проекты  (более 12 миллиардов рублей государственных средств)</vt:lpstr>
      <vt:lpstr>Особая экономическая зона  «Дубна»</vt:lpstr>
      <vt:lpstr>Особая экономическая зона  «Дубна»</vt:lpstr>
      <vt:lpstr>Особая экономическая зона  «Дубна»</vt:lpstr>
      <vt:lpstr>Особая экономическая зона «Дубна»:  основные проекты</vt:lpstr>
      <vt:lpstr>Объекты социальной инфраструктуры ОЭЗ «Дубна»</vt:lpstr>
      <vt:lpstr>Строительство объектов инфраструктуры</vt:lpstr>
      <vt:lpstr>Инвестиционная площадка для жилищного строительства</vt:lpstr>
      <vt:lpstr>Жилищное строительство: проекты ближайшего времени</vt:lpstr>
      <vt:lpstr> Инвестиционные площадки  для развития сферы торговли и туризма</vt:lpstr>
      <vt:lpstr>Полезная информация для инвесторов </vt:lpstr>
      <vt:lpstr>           Добро пожаловать в Дубну!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acer-пк</dc:creator>
  <cp:lastModifiedBy>User</cp:lastModifiedBy>
  <cp:revision>220</cp:revision>
  <dcterms:created xsi:type="dcterms:W3CDTF">2017-09-21T16:20:52Z</dcterms:created>
  <dcterms:modified xsi:type="dcterms:W3CDTF">2018-12-20T07:29:34Z</dcterms:modified>
</cp:coreProperties>
</file>