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3" r:id="rId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6" d="100"/>
          <a:sy n="86" d="100"/>
        </p:scale>
        <p:origin x="-96" y="-33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3115CC-2783-4CA0-909E-66FEDEAFA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C4F002C-43C2-4A37-B4CC-727C5C8A5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50EE9B-86F7-4205-84CC-6C6C74EB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3AE6-BA0D-4D36-97E5-9DBB359E6B4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A2C6B4-DF46-46F9-ADF1-A6094609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10AA6A-190D-433C-BAB4-42140586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7904-EA97-4CD9-9B30-71F1322E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61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990A9D-DB59-4BDE-86CE-54A58D88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508866D-2349-4661-AC2F-7174CF370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E37F20-5EF2-4D30-A910-AFAC03CFD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3AE6-BA0D-4D36-97E5-9DBB359E6B4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617C48-3FFF-4C79-ACC3-AA15DFB54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741DCF-950C-4E82-92E4-F6817EA1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7904-EA97-4CD9-9B30-71F1322E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9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C298F96-6AC7-42D7-8E26-166C86150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FE91FF3-8150-4EA3-867E-F05A1D607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0A8055-618B-4D3C-9286-59010ADCE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3AE6-BA0D-4D36-97E5-9DBB359E6B4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CC254F-6984-470D-86D4-21F755AD1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28FBAE-D5ED-44DA-9C51-F1E2E92D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7904-EA97-4CD9-9B30-71F1322E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4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526ECE-5D18-4D8A-970D-45A4C897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D1BCDD-8377-4577-9AC7-096D18475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8D7208-B917-4464-90EC-9F7E1F5E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3AE6-BA0D-4D36-97E5-9DBB359E6B4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E40191-8495-457A-BFBB-664CA9E85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B5D72D-851B-41F1-A71F-5481118B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7904-EA97-4CD9-9B30-71F1322E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7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C0DF64-7733-4540-8C27-82CB3832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09480B3-4222-4E2E-A7AD-68DF92A71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EC786F-D5FB-4292-A436-41ED3A3C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3AE6-BA0D-4D36-97E5-9DBB359E6B4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703540-FC19-478D-BAF1-3C64880F5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1AD8EA-BAA4-406B-AE41-95A4FF6F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7904-EA97-4CD9-9B30-71F1322E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82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DDDE29-E3C5-4585-8AB3-E65A5982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38D02A-D609-4EF4-8F8B-8E17C94F2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89127A2-8062-442D-B17B-7D159A8D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6FFFEB-A743-42CB-9A55-C729CC1C7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3AE6-BA0D-4D36-97E5-9DBB359E6B4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9A467EA-35B0-4FCE-9B46-663D6356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B28E642-627A-47B6-BE6F-63EAE3D5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7904-EA97-4CD9-9B30-71F1322E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0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5919C7-70B6-4E38-B3B2-58FEAF8A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A14BCA-BF43-46AA-90FE-11CA3727B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CFAA74-4820-4491-811E-69E13748B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AB82A1B-62E0-432B-AEBC-E6B220D5D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5B27A0D-8221-4915-B938-6D543F278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3741A67-7CD9-4F7E-8DCE-6AB50691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3AE6-BA0D-4D36-97E5-9DBB359E6B4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8126025-F48E-4772-AB48-772E7113A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F738667-1DEF-45AA-A4AE-FE568CA4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7904-EA97-4CD9-9B30-71F1322E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97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036E62-88C7-4531-903E-CBD7A79F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F682F2A-3F2E-4466-8C31-52112A9EB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3AE6-BA0D-4D36-97E5-9DBB359E6B4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F25D723-7C8A-4043-94D8-F3648FF91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1307364-09C9-40A8-86E5-552969CE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7904-EA97-4CD9-9B30-71F1322E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2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F32C86C-2BE6-42EF-9956-EA49B8D2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3AE6-BA0D-4D36-97E5-9DBB359E6B4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06031C7-3D96-4E9A-9440-87D235E2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44B0B78-CAFA-4F7A-BC0A-D06636B93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7904-EA97-4CD9-9B30-71F1322E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4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B665D-7B95-480C-84C9-1C27406A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E1CD65-1356-4D9F-BCED-510E62C2E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2264DF0-63B6-4510-8BCE-11C24E849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42D731A-70BE-45CB-B527-BFB460B0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3AE6-BA0D-4D36-97E5-9DBB359E6B4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1FC7B3-0212-44EC-B796-A01C1AEA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288DC1-1A02-4FC3-9747-5E9A0CF5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7904-EA97-4CD9-9B30-71F1322E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87CA5B-1519-4AC6-9282-D63C0902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7D73F14-8AA4-4888-8FB3-5222E8EA0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DE3E10-C98B-4CB4-84FE-D432DFE13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A673AF1-BA84-49B3-8B8C-7B1B6136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3AE6-BA0D-4D36-97E5-9DBB359E6B4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0A89D67-E833-45AE-8EF6-34EB1E7A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E650107-60CD-4510-B49E-95869A23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7904-EA97-4CD9-9B30-71F1322E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39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6D6252-57D5-435E-A535-27AF4D848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ED7B48A-64C4-4AA9-AD60-72D7BD314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7B0CC3-6A7A-402A-AF35-3F46C2F119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F3AE6-BA0D-4D36-97E5-9DBB359E6B4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FC8ED9-98E9-405D-B9AC-E0DF6550C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2CCC5C-8906-4D09-8030-5591C4AE9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57904-EA97-4CD9-9B30-71F1322E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76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  <a14:imgEffect>
                      <a14:saturation sat="6600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C77E5F-B647-44F6-98DA-7D483CA1B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713" y="1350412"/>
            <a:ext cx="9144000" cy="2387600"/>
          </a:xfrm>
        </p:spPr>
        <p:txBody>
          <a:bodyPr>
            <a:normAutofit/>
          </a:bodyPr>
          <a:lstStyle/>
          <a:p>
            <a:r>
              <a:rPr lang="ru-RU" sz="6400" b="1" dirty="0">
                <a:solidFill>
                  <a:schemeClr val="bg1"/>
                </a:solidFill>
                <a:latin typeface="Arial "/>
              </a:rPr>
              <a:t>Социальная ипотека </a:t>
            </a:r>
          </a:p>
        </p:txBody>
      </p:sp>
    </p:spTree>
    <p:extLst>
      <p:ext uri="{BB962C8B-B14F-4D97-AF65-F5344CB8AC3E}">
        <p14:creationId xmlns:p14="http://schemas.microsoft.com/office/powerpoint/2010/main" val="84305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3BDC02C-6D0B-4F44-914A-61C8FB421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852" b="20131"/>
          <a:stretch/>
        </p:blipFill>
        <p:spPr>
          <a:xfrm>
            <a:off x="0" y="0"/>
            <a:ext cx="12192000" cy="288299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5920" y="6442549"/>
            <a:ext cx="2926080" cy="415451"/>
          </a:xfrm>
        </p:spPr>
        <p:txBody>
          <a:bodyPr/>
          <a:lstStyle/>
          <a:p>
            <a:fld id="{83883EFA-777E-4E6E-9A65-BC72C903598D}" type="slidenum">
              <a:rPr lang="ru-RU" sz="2400" smtClean="0">
                <a:solidFill>
                  <a:schemeClr val="tx1">
                    <a:alpha val="25000"/>
                  </a:schemeClr>
                </a:solidFill>
                <a:latin typeface="Arial Black" panose="020B0A04020102020204" pitchFamily="34" charset="0"/>
              </a:rPr>
              <a:t>2</a:t>
            </a:fld>
            <a:endParaRPr lang="ru-RU" sz="2400" dirty="0">
              <a:solidFill>
                <a:schemeClr val="tx1">
                  <a:alpha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3251" y="3052113"/>
            <a:ext cx="53367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latin typeface="Arial "/>
                <a:cs typeface="Times New Roman" panose="02020603050405020304" pitchFamily="18" charset="0"/>
              </a:rPr>
              <a:t>Сроки предоставления документов:</a:t>
            </a:r>
          </a:p>
          <a:p>
            <a:pPr algn="ctr"/>
            <a:r>
              <a:rPr lang="ru-RU" sz="3000" b="1" dirty="0">
                <a:solidFill>
                  <a:srgbClr val="FF0000"/>
                </a:solidFill>
                <a:latin typeface="Arial "/>
                <a:cs typeface="Times New Roman" panose="02020603050405020304" pitchFamily="18" charset="0"/>
              </a:rPr>
              <a:t>с  21.01.2019 по 22.03.2019</a:t>
            </a: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C96D1E26-5487-4C34-9FE9-79E931FA4444}"/>
              </a:ext>
            </a:extLst>
          </p:cNvPr>
          <p:cNvSpPr txBox="1">
            <a:spLocks/>
          </p:cNvSpPr>
          <p:nvPr/>
        </p:nvSpPr>
        <p:spPr>
          <a:xfrm>
            <a:off x="1524000" y="19180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Arial 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xmlns="" id="{148DCC21-DBC5-4134-AFB0-FBDDE460C6CB}"/>
              </a:ext>
            </a:extLst>
          </p:cNvPr>
          <p:cNvSpPr txBox="1">
            <a:spLocks/>
          </p:cNvSpPr>
          <p:nvPr/>
        </p:nvSpPr>
        <p:spPr>
          <a:xfrm>
            <a:off x="146649" y="120770"/>
            <a:ext cx="11490385" cy="2665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Arial "/>
              </a:rPr>
              <a:t>ОБЪЯВЛЕНИЕ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Arial "/>
              </a:rPr>
              <a:t>о проведении отбора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7970A0F-6307-4DFE-88FB-FE2BEC3DDCFF}"/>
              </a:ext>
            </a:extLst>
          </p:cNvPr>
          <p:cNvSpPr txBox="1"/>
          <p:nvPr/>
        </p:nvSpPr>
        <p:spPr>
          <a:xfrm>
            <a:off x="7320475" y="3053237"/>
            <a:ext cx="4554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anose="02020603050405020304" pitchFamily="18" charset="0"/>
              </a:rPr>
              <a:t>Основные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anose="02020603050405020304" pitchFamily="18" charset="0"/>
              </a:rPr>
              <a:t> критерии отбора: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4AD6DF-3017-42BF-9565-2139FBA79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6" y="3123339"/>
            <a:ext cx="576925" cy="6923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46B99E6-8078-4CE0-A010-B1C03A7F3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05" y="3123339"/>
            <a:ext cx="683166" cy="69231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A3CA7AF-01AE-4748-A2BE-17BAAB24750C}"/>
              </a:ext>
            </a:extLst>
          </p:cNvPr>
          <p:cNvSpPr/>
          <p:nvPr/>
        </p:nvSpPr>
        <p:spPr>
          <a:xfrm>
            <a:off x="7320476" y="3662352"/>
            <a:ext cx="4859038" cy="266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Font typeface="Arial" pitchFamily="34" charset="0"/>
              <a:buAutoNum type="arabicPeriod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  <a:t>Возраст до 35 лет.</a:t>
            </a:r>
          </a:p>
          <a:p>
            <a:pPr>
              <a:spcBef>
                <a:spcPts val="0"/>
              </a:spcBef>
              <a:spcAft>
                <a:spcPts val="300"/>
              </a:spcAft>
              <a:buAutoNum type="arabicPeriod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  <a:t>Не имеющие жилого помещения в МО </a:t>
            </a:r>
            <a:b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</a:b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  <a:t>или обеспеченные площадью жилого помещения менее учетной нормы по месту трудовой деятельности.</a:t>
            </a:r>
          </a:p>
          <a:p>
            <a:pPr>
              <a:spcBef>
                <a:spcPts val="0"/>
              </a:spcBef>
              <a:spcAft>
                <a:spcPts val="300"/>
              </a:spcAft>
              <a:buFontTx/>
              <a:buAutoNum type="arabicPeriod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  <a:t>Имеющие не менее 1 года непрерывного стажа работы в научной организации </a:t>
            </a:r>
            <a:b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</a:b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  <a:t>или организации ОПК.</a:t>
            </a:r>
          </a:p>
          <a:p>
            <a:pPr>
              <a:spcBef>
                <a:spcPts val="0"/>
              </a:spcBef>
              <a:spcAft>
                <a:spcPts val="300"/>
              </a:spcAft>
              <a:buAutoNum type="arabicPeriod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  <a:t>Имеющие достаточные доходы </a:t>
            </a:r>
            <a:b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</a:b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  <a:t>для получения ипотечного кредита.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3B7F4F3-8D9B-45AB-B45A-2BB556BBD1F1}"/>
              </a:ext>
            </a:extLst>
          </p:cNvPr>
          <p:cNvSpPr/>
          <p:nvPr/>
        </p:nvSpPr>
        <p:spPr>
          <a:xfrm>
            <a:off x="836811" y="5037463"/>
            <a:ext cx="61730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  <a:t>Условие участия - </a:t>
            </a:r>
          </a:p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  <a:t>заключение соглашения </a:t>
            </a:r>
          </a:p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  <a:t>об осуществлении трудовой деятельности </a:t>
            </a:r>
          </a:p>
          <a:p>
            <a:pPr algn="ctr"/>
            <a:r>
              <a:rPr lang="ru-RU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  <a:t>в расположенной и зарегистрированной в МО</a:t>
            </a:r>
            <a:br>
              <a:rPr lang="ru-RU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</a:b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  <a:t>научной организации или организации ОПК </a:t>
            </a:r>
            <a:b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</a:br>
            <a:r>
              <a:rPr lang="ru-RU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  <a:t>на срок не менее 10 лет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itchFamily="18" charset="0"/>
              </a:rPr>
              <a:t>.</a:t>
            </a:r>
          </a:p>
        </p:txBody>
      </p:sp>
      <p:pic>
        <p:nvPicPr>
          <p:cNvPr id="28" name="Picture 4" descr="http://mirdachnika.by/image/data/KATALOG/solncezachita/foto%20rola/v-z.png">
            <a:extLst>
              <a:ext uri="{FF2B5EF4-FFF2-40B4-BE49-F238E27FC236}">
                <a16:creationId xmlns:a16="http://schemas.microsoft.com/office/drawing/2014/main" xmlns="" id="{2DD7F6F9-8E8E-4793-9B38-62D09BE4B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554" y="5344195"/>
            <a:ext cx="298514" cy="988119"/>
          </a:xfrm>
          <a:prstGeom prst="rect">
            <a:avLst/>
          </a:prstGeom>
          <a:noFill/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3B7F4F3-8D9B-45AB-B45A-2BB556BBD1F1}"/>
              </a:ext>
            </a:extLst>
          </p:cNvPr>
          <p:cNvSpPr/>
          <p:nvPr/>
        </p:nvSpPr>
        <p:spPr>
          <a:xfrm>
            <a:off x="667208" y="4206275"/>
            <a:ext cx="61730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"/>
                <a:cs typeface="Times New Roman" pitchFamily="18" charset="0"/>
              </a:rPr>
              <a:t>mii.mosreg.ru</a:t>
            </a:r>
            <a:r>
              <a:rPr lang="ru-RU" sz="25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"/>
                <a:cs typeface="Times New Roman" pitchFamily="18" charset="0"/>
              </a:rPr>
              <a:t>/Документы/Инновации/Социальная ипотека</a:t>
            </a:r>
          </a:p>
        </p:txBody>
      </p:sp>
    </p:spTree>
    <p:extLst>
      <p:ext uri="{BB962C8B-B14F-4D97-AF65-F5344CB8AC3E}">
        <p14:creationId xmlns:p14="http://schemas.microsoft.com/office/powerpoint/2010/main" val="332067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3BDC02C-6D0B-4F44-914A-61C8FB421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852" b="20131"/>
          <a:stretch/>
        </p:blipFill>
        <p:spPr>
          <a:xfrm>
            <a:off x="0" y="0"/>
            <a:ext cx="12192000" cy="288299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5920" y="6442549"/>
            <a:ext cx="2926080" cy="415451"/>
          </a:xfrm>
        </p:spPr>
        <p:txBody>
          <a:bodyPr/>
          <a:lstStyle/>
          <a:p>
            <a:fld id="{83883EFA-777E-4E6E-9A65-BC72C903598D}" type="slidenum">
              <a:rPr lang="ru-RU" sz="2400" smtClean="0">
                <a:solidFill>
                  <a:schemeClr val="tx1">
                    <a:alpha val="25000"/>
                  </a:schemeClr>
                </a:solidFill>
                <a:latin typeface="Arial Black" panose="020B0A04020102020204" pitchFamily="34" charset="0"/>
              </a:rPr>
              <a:t>3</a:t>
            </a:fld>
            <a:endParaRPr lang="ru-RU" sz="2400" dirty="0">
              <a:solidFill>
                <a:schemeClr val="tx1">
                  <a:alpha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C96D1E26-5487-4C34-9FE9-79E931FA4444}"/>
              </a:ext>
            </a:extLst>
          </p:cNvPr>
          <p:cNvSpPr txBox="1">
            <a:spLocks/>
          </p:cNvSpPr>
          <p:nvPr/>
        </p:nvSpPr>
        <p:spPr>
          <a:xfrm>
            <a:off x="1524000" y="19180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Arial 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xmlns="" id="{148DCC21-DBC5-4134-AFB0-FBDDE460C6CB}"/>
              </a:ext>
            </a:extLst>
          </p:cNvPr>
          <p:cNvSpPr txBox="1">
            <a:spLocks/>
          </p:cNvSpPr>
          <p:nvPr/>
        </p:nvSpPr>
        <p:spPr>
          <a:xfrm>
            <a:off x="656417" y="191801"/>
            <a:ext cx="11490385" cy="2665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Arial "/>
              </a:rPr>
              <a:t>КОНТАКТНЫЕ ДАННЫЕ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598695"/>
              </p:ext>
            </p:extLst>
          </p:nvPr>
        </p:nvGraphicFramePr>
        <p:xfrm>
          <a:off x="211018" y="3099997"/>
          <a:ext cx="11693766" cy="3316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0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23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98015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категории</a:t>
                      </a:r>
                    </a:p>
                    <a:p>
                      <a:pPr algn="ctr"/>
                      <a:r>
                        <a:rPr lang="ru-RU" sz="20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«молодой ученый и специалист»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 категории </a:t>
                      </a:r>
                      <a:endParaRPr lang="ru-RU" sz="20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«молодой уникальный специалист»</a:t>
                      </a:r>
                      <a:endParaRPr lang="ru-RU" sz="20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2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4210" algn="l"/>
                        </a:tabLst>
                      </a:pPr>
                      <a:r>
                        <a:rPr lang="ru-RU" sz="20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Вдовина </a:t>
                      </a:r>
                      <a:endParaRPr lang="en-US" sz="20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64210" algn="l"/>
                        </a:tabLst>
                      </a:pPr>
                      <a:r>
                        <a:rPr lang="ru-RU" sz="20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Наталья Викторовна</a:t>
                      </a:r>
                      <a:endParaRPr lang="ru-RU" sz="20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4210" algn="l"/>
                        </a:tabLst>
                      </a:pPr>
                      <a:r>
                        <a:rPr lang="ru-RU" sz="20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Дубовицкая</a:t>
                      </a:r>
                      <a:endParaRPr lang="ru-RU" sz="20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64210" algn="l"/>
                        </a:tabLst>
                      </a:pPr>
                      <a:r>
                        <a:rPr lang="ru-RU" sz="20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Светлана Михайловна</a:t>
                      </a:r>
                      <a:endParaRPr lang="ru-RU" sz="20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294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64210" algn="l"/>
                        </a:tabLst>
                      </a:pPr>
                      <a:r>
                        <a:rPr lang="en-US" sz="2000" i="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VdovinaNV</a:t>
                      </a:r>
                      <a:r>
                        <a:rPr lang="ru-RU" sz="2000" i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@mosreg.ru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64210" algn="l"/>
                        </a:tabLs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ru-RU" sz="200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ubovitskaya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sm@mosreg.ru</a:t>
                      </a:r>
                      <a:r>
                        <a:rPr lang="ru-RU" sz="20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2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4210" algn="l"/>
                        </a:tabLst>
                      </a:pPr>
                      <a:r>
                        <a:rPr lang="ru-RU" sz="20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8-498-602-06-04 </a:t>
                      </a:r>
                      <a:endParaRPr lang="ru-RU" sz="20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64210" algn="l"/>
                        </a:tabLst>
                      </a:pPr>
                      <a:r>
                        <a:rPr lang="ru-RU" sz="20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доб. 542-02</a:t>
                      </a:r>
                      <a:endParaRPr lang="ru-RU" sz="20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64210" algn="l"/>
                        </a:tabLst>
                      </a:pPr>
                      <a:r>
                        <a:rPr lang="ru-RU" sz="20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8-498-602-06-04 </a:t>
                      </a:r>
                      <a:endParaRPr lang="ru-RU" sz="20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64210" algn="l"/>
                        </a:tabLst>
                      </a:pPr>
                      <a:r>
                        <a:rPr lang="ru-RU" sz="20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доб. 408-15</a:t>
                      </a:r>
                      <a:endParaRPr lang="ru-RU" sz="20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81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3BDC02C-6D0B-4F44-914A-61C8FB421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852" b="20131"/>
          <a:stretch/>
        </p:blipFill>
        <p:spPr>
          <a:xfrm>
            <a:off x="0" y="0"/>
            <a:ext cx="12192000" cy="288299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5920" y="6442549"/>
            <a:ext cx="2926080" cy="415451"/>
          </a:xfrm>
        </p:spPr>
        <p:txBody>
          <a:bodyPr/>
          <a:lstStyle/>
          <a:p>
            <a:fld id="{83883EFA-777E-4E6E-9A65-BC72C903598D}" type="slidenum">
              <a:rPr lang="ru-RU" sz="2400" smtClean="0">
                <a:solidFill>
                  <a:schemeClr val="tx1">
                    <a:alpha val="25000"/>
                  </a:schemeClr>
                </a:solidFill>
                <a:latin typeface="Arial Black" panose="020B0A04020102020204" pitchFamily="34" charset="0"/>
              </a:rPr>
              <a:t>4</a:t>
            </a:fld>
            <a:endParaRPr lang="ru-RU" sz="2400" dirty="0">
              <a:solidFill>
                <a:schemeClr val="tx1">
                  <a:alpha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396" y="3115570"/>
            <a:ext cx="10618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anose="02020603050405020304" pitchFamily="18" charset="0"/>
              </a:rPr>
              <a:t>Постановление Правительства Московской области «Об утверждении государственной программы Московской области «Жилище» на 2017-2027 годы» от 25.10.2016 № 790/39 </a:t>
            </a: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C96D1E26-5487-4C34-9FE9-79E931FA4444}"/>
              </a:ext>
            </a:extLst>
          </p:cNvPr>
          <p:cNvSpPr txBox="1">
            <a:spLocks/>
          </p:cNvSpPr>
          <p:nvPr/>
        </p:nvSpPr>
        <p:spPr>
          <a:xfrm>
            <a:off x="1524000" y="19180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Arial 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xmlns="" id="{148DCC21-DBC5-4134-AFB0-FBDDE460C6CB}"/>
              </a:ext>
            </a:extLst>
          </p:cNvPr>
          <p:cNvSpPr txBox="1">
            <a:spLocks/>
          </p:cNvSpPr>
          <p:nvPr/>
        </p:nvSpPr>
        <p:spPr>
          <a:xfrm>
            <a:off x="146649" y="120770"/>
            <a:ext cx="11490385" cy="2665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Arial "/>
              </a:rPr>
              <a:t>Подпрограмма «Социальная ипотека»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Arial "/>
              </a:rPr>
              <a:t>государственной программы Московской области «Жилище»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197696C-85B7-4F30-8A9B-1FBE13B2D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87" y="3090298"/>
            <a:ext cx="532252" cy="646790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D9A9F6AE-E6A2-4293-AB62-44F3B7775726}"/>
              </a:ext>
            </a:extLst>
          </p:cNvPr>
          <p:cNvGrpSpPr/>
          <p:nvPr/>
        </p:nvGrpSpPr>
        <p:grpSpPr>
          <a:xfrm>
            <a:off x="1027887" y="4013376"/>
            <a:ext cx="4138412" cy="2414319"/>
            <a:chOff x="182499" y="4570208"/>
            <a:chExt cx="4138412" cy="241431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A666CBA3-505C-4856-A47B-5EB158CA6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29" y="4590865"/>
              <a:ext cx="694945" cy="69494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06019B85-68DA-4D2A-9D3D-C4189073A2B0}"/>
                </a:ext>
              </a:extLst>
            </p:cNvPr>
            <p:cNvSpPr txBox="1"/>
            <p:nvPr/>
          </p:nvSpPr>
          <p:spPr>
            <a:xfrm>
              <a:off x="889636" y="4570208"/>
              <a:ext cx="341565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  <a:t>50%</a:t>
              </a:r>
              <a:r>
                <a:rPr lang="ru-RU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  <a:t> – первоначальный взнос </a:t>
              </a:r>
              <a:r>
                <a:rPr 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  <a:t/>
              </a:r>
              <a:br>
                <a:rPr 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</a:br>
              <a:r>
                <a:rPr lang="ru-RU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  <a:t>за счет средств бюджета Московской области</a:t>
              </a: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C47B1225-B470-422A-8EB7-C52DECC24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071" y="5437866"/>
              <a:ext cx="710185" cy="694945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21237BE9-2160-4993-BBB0-EDAEC061677B}"/>
                </a:ext>
              </a:extLst>
            </p:cNvPr>
            <p:cNvSpPr txBox="1"/>
            <p:nvPr/>
          </p:nvSpPr>
          <p:spPr>
            <a:xfrm>
              <a:off x="889637" y="5392923"/>
              <a:ext cx="3415653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  <a:t>50%</a:t>
              </a:r>
              <a:r>
                <a:rPr 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  <a:t> </a:t>
              </a:r>
              <a:r>
                <a:rPr lang="ru-RU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  <a:t>– оплата основного долга </a:t>
              </a:r>
              <a:r>
                <a:rPr 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  <a:t/>
              </a:r>
              <a:br>
                <a:rPr 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</a:br>
              <a:r>
                <a:rPr lang="ru-RU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  <a:t>в течение </a:t>
              </a: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  <a:t>10</a:t>
              </a:r>
              <a:r>
                <a:rPr lang="ru-RU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  <a:t> лет за счет средств бюджета Московской области</a:t>
              </a: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500E7E67-64C9-443B-919E-63ED10E16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99" y="6289582"/>
              <a:ext cx="707137" cy="69494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235829CF-22FE-4A1C-8423-4144C3239319}"/>
                </a:ext>
              </a:extLst>
            </p:cNvPr>
            <p:cNvSpPr txBox="1"/>
            <p:nvPr/>
          </p:nvSpPr>
          <p:spPr>
            <a:xfrm>
              <a:off x="905258" y="6360056"/>
              <a:ext cx="34156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  <a:t>Участник оплачивает только начисленные по кредиту %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24613C25-83ED-4CE6-A431-F07B1645AF66}"/>
              </a:ext>
            </a:extLst>
          </p:cNvPr>
          <p:cNvGrpSpPr/>
          <p:nvPr/>
        </p:nvGrpSpPr>
        <p:grpSpPr>
          <a:xfrm>
            <a:off x="7206384" y="4504734"/>
            <a:ext cx="4262783" cy="1922959"/>
            <a:chOff x="6603563" y="4062480"/>
            <a:chExt cx="4309219" cy="198849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1A75F8D-6B02-4A82-9961-ABC00DAD641C}"/>
                </a:ext>
              </a:extLst>
            </p:cNvPr>
            <p:cNvSpPr txBox="1"/>
            <p:nvPr/>
          </p:nvSpPr>
          <p:spPr>
            <a:xfrm>
              <a:off x="7497129" y="4067476"/>
              <a:ext cx="3415653" cy="891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  <a:t>50</a:t>
              </a:r>
              <a:r>
                <a:rPr lang="ru-RU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  <a:t> –</a:t>
              </a:r>
              <a:r>
                <a:rPr 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  <a:t> </a:t>
              </a:r>
              <a:r>
                <a:rPr lang="ru-RU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  <a:t>количество сертификатов для молодых уникальных специалистов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C4922D96-7A78-45A7-845B-D33BE28D88CC}"/>
                </a:ext>
              </a:extLst>
            </p:cNvPr>
            <p:cNvSpPr txBox="1"/>
            <p:nvPr/>
          </p:nvSpPr>
          <p:spPr>
            <a:xfrm>
              <a:off x="7497129" y="5159832"/>
              <a:ext cx="3415653" cy="891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  <a:t>50</a:t>
              </a:r>
              <a:r>
                <a:rPr lang="ru-RU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  <a:t> –</a:t>
              </a:r>
              <a:r>
                <a:rPr 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  <a:t> </a:t>
              </a:r>
              <a:r>
                <a:rPr lang="ru-RU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  <a:t>количество сертификатов для молодых ученых </a:t>
              </a:r>
              <a:r>
                <a:rPr 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  <a:t/>
              </a:r>
              <a:br>
                <a:rPr 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</a:br>
              <a:r>
                <a:rPr lang="ru-RU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"/>
                  <a:cs typeface="Times New Roman" panose="02020603050405020304" pitchFamily="18" charset="0"/>
                </a:rPr>
                <a:t>и специалистов</a:t>
              </a: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xmlns="" id="{402C1B45-B7B9-4D04-9964-86F30EF25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0294" y="4062480"/>
              <a:ext cx="591313" cy="795530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xmlns="" id="{3DC18D6D-F1AE-452E-87C2-C724637C4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563" y="5182572"/>
              <a:ext cx="804674" cy="795530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CD818C4-2DC4-4C23-8E0D-3D89AB153964}"/>
              </a:ext>
            </a:extLst>
          </p:cNvPr>
          <p:cNvSpPr txBox="1"/>
          <p:nvPr/>
        </p:nvSpPr>
        <p:spPr>
          <a:xfrm>
            <a:off x="7905234" y="3947693"/>
            <a:ext cx="3415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Times New Roman" panose="02020603050405020304" pitchFamily="18" charset="0"/>
              </a:rPr>
              <a:t>План на 2019 год:</a:t>
            </a:r>
            <a:endParaRPr lang="ru-RU" sz="1500" b="1" dirty="0">
              <a:solidFill>
                <a:schemeClr val="tx1">
                  <a:lumMod val="85000"/>
                  <a:lumOff val="15000"/>
                </a:schemeClr>
              </a:solidFill>
              <a:latin typeface="Arial 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04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160</Words>
  <Application>Microsoft Office PowerPoint</Application>
  <PresentationFormat>Произвольный</PresentationFormat>
  <Paragraphs>42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Социальная ипотека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Боков Антон Евгеньевич</dc:creator>
  <cp:lastModifiedBy>USER</cp:lastModifiedBy>
  <cp:revision>45</cp:revision>
  <cp:lastPrinted>2019-01-17T16:58:12Z</cp:lastPrinted>
  <dcterms:created xsi:type="dcterms:W3CDTF">2019-01-17T08:10:25Z</dcterms:created>
  <dcterms:modified xsi:type="dcterms:W3CDTF">2019-03-15T07:27:05Z</dcterms:modified>
</cp:coreProperties>
</file>