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1" r:id="rId3"/>
    <p:sldId id="301" r:id="rId4"/>
    <p:sldId id="287" r:id="rId5"/>
    <p:sldId id="304" r:id="rId6"/>
    <p:sldId id="289" r:id="rId7"/>
    <p:sldId id="294" r:id="rId8"/>
    <p:sldId id="297" r:id="rId9"/>
    <p:sldId id="305" r:id="rId10"/>
    <p:sldId id="295" r:id="rId11"/>
    <p:sldId id="296" r:id="rId12"/>
    <p:sldId id="288" r:id="rId13"/>
    <p:sldId id="291" r:id="rId14"/>
    <p:sldId id="299" r:id="rId15"/>
    <p:sldId id="300" r:id="rId16"/>
    <p:sldId id="290" r:id="rId17"/>
    <p:sldId id="302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 varScale="1">
        <p:scale>
          <a:sx n="94" d="100"/>
          <a:sy n="94" d="100"/>
        </p:scale>
        <p:origin x="96" y="66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7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17.05.2018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openclipart.org/detail/27398/universal-information-symbol-by-missirid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382425"/>
            <a:ext cx="9763252" cy="270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Инструкция по регистрации и работе с Личным кабинетом.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уполномоченных расчетных банков. Контакты банков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бизнес-плана, технического задания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1260596" y="5243918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5243918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85996" y="5367522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4930289"/>
              </p:ext>
            </p:extLst>
          </p:nvPr>
        </p:nvGraphicFramePr>
        <p:xfrm>
          <a:off x="1034806" y="997654"/>
          <a:ext cx="11014417" cy="569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5667">
                  <a:extLst>
                    <a:ext uri="{9D8B030D-6E8A-4147-A177-3AD203B41FA5}">
                      <a16:colId xmlns:a16="http://schemas.microsoft.com/office/drawing/2014/main" xmlns="" val="3549689516"/>
                    </a:ext>
                  </a:extLst>
                </a:gridCol>
                <a:gridCol w="3155773">
                  <a:extLst>
                    <a:ext uri="{9D8B030D-6E8A-4147-A177-3AD203B41FA5}">
                      <a16:colId xmlns:a16="http://schemas.microsoft.com/office/drawing/2014/main" xmlns="" val="3785516420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68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До 0,3% от бюджета, 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5 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687792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Инжиниринг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7832020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050" b="1" dirty="0" err="1">
                          <a:latin typeface="+mn-lt"/>
                        </a:rPr>
                        <a:t>РИДы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873749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108937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490356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ТЭО, </a:t>
                      </a:r>
                      <a:r>
                        <a:rPr lang="ru-RU" sz="105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05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6893461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Общехозяйственные расходы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20%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230300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4" algn="l"/>
                      <a:r>
                        <a:rPr lang="ru-RU" sz="800" dirty="0"/>
                        <a:t>Не более 50%</a:t>
                      </a:r>
                    </a:p>
                    <a:p>
                      <a:pPr lvl="4" algn="l"/>
                      <a:r>
                        <a:rPr lang="ru-RU" sz="800" dirty="0"/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65953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03132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7750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3644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16243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93832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6912000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1D8D46F-071A-4944-8051-E1931562F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3691" r="3044" b="6309"/>
          <a:stretch/>
        </p:blipFill>
        <p:spPr>
          <a:xfrm>
            <a:off x="10067501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F81949A-FAEB-4721-A6BD-7E7A6420AB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1283" y="20364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438257F-49F0-4600-93BB-2FE0D611F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4" y="277771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641B075-D7B1-4177-B5E0-77A5CBC169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3631765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BA6CF0B-3022-4E5F-A637-A45A6D4BB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437030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10AF56A-200F-45DD-9A5A-13C812EADA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1624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00E3B96-F765-44FB-940E-3586744EA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94346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9994" r="3044" b="10006"/>
          <a:stretch/>
        </p:blipFill>
        <p:spPr>
          <a:xfrm>
            <a:off x="6925867" y="2412000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6925867" y="171760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F26D15-DDF9-4E71-982F-1930B6E42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6964"/>
          <a:stretch/>
        </p:blipFill>
        <p:spPr>
          <a:xfrm>
            <a:off x="10067502" y="2385843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F48B808-8EE5-4EFD-9064-B3E87BFCA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10078638" y="171667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75701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943E81-C945-4B43-9610-A1305F275A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32085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DEB076E-9CF1-4FB5-92D3-6462BDCF5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320650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3E1EA48-8FCA-41C6-835B-D1E06B3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557522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57017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D18929F-3D98-412C-9E47-297CF7A4F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475969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27AF657-54EB-443A-8664-40AE0381F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633194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«Проекты развития»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636114"/>
            <a:ext cx="9781784" cy="34392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Внедряемые новые технологий относятся к приоритетным направлениям развития науки, технологий и техники в Российской Федерации*;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90905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в частности, соответствуют перечню критических технологий, утвержденному указом Президента Российской Федерации № 899 от 07.07.2011.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 «Проекты развития»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171F8CD-5038-46A5-AC68-CBD440C4B554}"/>
              </a:ext>
            </a:extLst>
          </p:cNvPr>
          <p:cNvSpPr/>
          <p:nvPr/>
        </p:nvSpPr>
        <p:spPr>
          <a:xfrm>
            <a:off x="1757298" y="1731761"/>
            <a:ext cx="9582150" cy="46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пищевых продуктов в части промышленных биотехнологий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текстильных изделий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одежды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кожи и изделий из кожи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Обработка древесины и производство изделий из дерева и пробки, кроме мебели,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изделий из соломки и материалов для плетения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бумаги и бумажных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химических веществ и химических продуктов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лекарственных средств и материалов, применяемых в медицинских целях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резиновых и пластмассовых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прочей неметаллической минеральной продукции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металлургическое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готовых металлических изделий, кроме машин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компьютеров, электронных и оптических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электрического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машин и оборудования, не включенных в другие группировки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автотранспортных средств, прицепов и полуприцепов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транспортных средств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мебели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готовых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 и монтаж машин и оборудования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DDAEC4A8-E72E-4038-B6F5-43F7BA4C60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170FB5-2114-48AE-B792-C1E66DF85A5D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«Комплектующие изделия»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596" y="2663739"/>
            <a:ext cx="9781784" cy="29869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Выпускаемая продукция предназначена для применения в составе промышленной продукции, перечисленной в приложении к постановлению Правительства Российской Федерации № 719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17 июля 2015 г. «О критериях отнесения промышленной продукции к промышленной продукции,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имеющей аналогов, произведенных в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 или мирового технического уровня (в продукте проекта);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технологии соответствуют принципам наилучших доступных технологий;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89734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C7A6E178-6C87-49D3-866E-C72E4C819172}"/>
              </a:ext>
            </a:extLst>
          </p:cNvPr>
          <p:cNvSpPr txBox="1">
            <a:spLocks/>
          </p:cNvSpPr>
          <p:nvPr/>
        </p:nvSpPr>
        <p:spPr>
          <a:xfrm>
            <a:off x="2059854" y="5688279"/>
            <a:ext cx="9475467" cy="7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Обязательно соответствие Проекта одному из параметров «Сбыт выпускаемой продукции направлен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замещение импорта на внутреннем рынке» либо «Соответствие разработок и внедряемых  технологий принципам наилучших доступных технологий».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BB21D2-9928-4ABD-ACEA-B6F2CC6FDD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6585"/>
                    </a14:imgEffect>
                    <a14:imgEffect>
                      <a14:saturation sat="21000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0800000">
            <a:off x="1460569" y="5758732"/>
            <a:ext cx="599284" cy="599284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C67A968B-D26F-48CB-AC75-971103640F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95A635-A7C1-426D-95BA-347AB4868152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41CD9192-CD4E-4805-8D6C-4AB9056A1A6F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55903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3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99463A-B76E-4C8F-870D-1C1B870A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7"/>
          <a:stretch/>
        </p:blipFill>
        <p:spPr>
          <a:xfrm>
            <a:off x="1985790" y="944673"/>
            <a:ext cx="8894542" cy="5808552"/>
          </a:xfrm>
          <a:prstGeom prst="rect">
            <a:avLst/>
          </a:prstGeom>
        </p:spPr>
      </p:pic>
      <p:grpSp>
        <p:nvGrpSpPr>
          <p:cNvPr id="10" name="그룹 27">
            <a:extLst>
              <a:ext uri="{FF2B5EF4-FFF2-40B4-BE49-F238E27FC236}">
                <a16:creationId xmlns:a16="http://schemas.microsoft.com/office/drawing/2014/main" xmlns="" id="{368A8D07-9E4D-40E4-B0AA-9BAFB7AB0B72}"/>
              </a:ext>
            </a:extLst>
          </p:cNvPr>
          <p:cNvGrpSpPr/>
          <p:nvPr/>
        </p:nvGrpSpPr>
        <p:grpSpPr>
          <a:xfrm>
            <a:off x="3948834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1" name="갈매기형 수장 23">
              <a:extLst>
                <a:ext uri="{FF2B5EF4-FFF2-40B4-BE49-F238E27FC236}">
                  <a16:creationId xmlns:a16="http://schemas.microsoft.com/office/drawing/2014/main" xmlns="" id="{B165CC3A-8198-495C-B7B3-4A0300E475AB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" name="갈매기형 수장 24">
              <a:extLst>
                <a:ext uri="{FF2B5EF4-FFF2-40B4-BE49-F238E27FC236}">
                  <a16:creationId xmlns:a16="http://schemas.microsoft.com/office/drawing/2014/main" xmlns="" id="{546B271E-C51C-4EC3-B25E-F84CAE5F71A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" name="그룹 27">
            <a:extLst>
              <a:ext uri="{FF2B5EF4-FFF2-40B4-BE49-F238E27FC236}">
                <a16:creationId xmlns:a16="http://schemas.microsoft.com/office/drawing/2014/main" xmlns="" id="{64064BA1-52F4-4952-B09B-AE468A5F8C44}"/>
              </a:ext>
            </a:extLst>
          </p:cNvPr>
          <p:cNvGrpSpPr/>
          <p:nvPr/>
        </p:nvGrpSpPr>
        <p:grpSpPr>
          <a:xfrm>
            <a:off x="6139032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4" name="갈매기형 수장 23">
              <a:extLst>
                <a:ext uri="{FF2B5EF4-FFF2-40B4-BE49-F238E27FC236}">
                  <a16:creationId xmlns:a16="http://schemas.microsoft.com/office/drawing/2014/main" xmlns="" id="{AC9E04DA-2342-43CC-BA8C-EF42F5882C1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갈매기형 수장 24">
              <a:extLst>
                <a:ext uri="{FF2B5EF4-FFF2-40B4-BE49-F238E27FC236}">
                  <a16:creationId xmlns:a16="http://schemas.microsoft.com/office/drawing/2014/main" xmlns="" id="{DE502BD0-CA20-4662-ADA7-F83018EC393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xmlns="" id="{EAE7B4D0-5C3A-4B17-A85B-F4689625F5B8}"/>
              </a:ext>
            </a:extLst>
          </p:cNvPr>
          <p:cNvGrpSpPr/>
          <p:nvPr/>
        </p:nvGrpSpPr>
        <p:grpSpPr>
          <a:xfrm>
            <a:off x="8180509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8" name="갈매기형 수장 23">
              <a:extLst>
                <a:ext uri="{FF2B5EF4-FFF2-40B4-BE49-F238E27FC236}">
                  <a16:creationId xmlns:a16="http://schemas.microsoft.com/office/drawing/2014/main" xmlns="" id="{D5A91A98-20A5-4221-97D2-89FC79ECF0F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갈매기형 수장 24">
              <a:extLst>
                <a:ext uri="{FF2B5EF4-FFF2-40B4-BE49-F238E27FC236}">
                  <a16:creationId xmlns:a16="http://schemas.microsoft.com/office/drawing/2014/main" xmlns="" id="{92D554B1-3143-4B49-B022-633AF2BCCF8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0" name="그룹 27">
            <a:extLst>
              <a:ext uri="{FF2B5EF4-FFF2-40B4-BE49-F238E27FC236}">
                <a16:creationId xmlns:a16="http://schemas.microsoft.com/office/drawing/2014/main" xmlns="" id="{F0CFDFEC-1ED9-4BEF-B326-8BDE8AE379C9}"/>
              </a:ext>
            </a:extLst>
          </p:cNvPr>
          <p:cNvGrpSpPr/>
          <p:nvPr/>
        </p:nvGrpSpPr>
        <p:grpSpPr>
          <a:xfrm>
            <a:off x="1958077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1" name="갈매기형 수장 23">
              <a:extLst>
                <a:ext uri="{FF2B5EF4-FFF2-40B4-BE49-F238E27FC236}">
                  <a16:creationId xmlns:a16="http://schemas.microsoft.com/office/drawing/2014/main" xmlns="" id="{172AD5B2-63B5-4D27-A640-EDCB005C9605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갈매기형 수장 24">
              <a:extLst>
                <a:ext uri="{FF2B5EF4-FFF2-40B4-BE49-F238E27FC236}">
                  <a16:creationId xmlns:a16="http://schemas.microsoft.com/office/drawing/2014/main" xmlns="" id="{03B5C0AF-A353-4547-A59C-80E4114EFDCD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:a16="http://schemas.microsoft.com/office/drawing/2014/main" xmlns="" id="{F2884041-36DB-4B80-8973-22D76DA452C3}"/>
              </a:ext>
            </a:extLst>
          </p:cNvPr>
          <p:cNvGrpSpPr/>
          <p:nvPr/>
        </p:nvGrpSpPr>
        <p:grpSpPr>
          <a:xfrm>
            <a:off x="5009283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5" name="갈매기형 수장 23">
              <a:extLst>
                <a:ext uri="{FF2B5EF4-FFF2-40B4-BE49-F238E27FC236}">
                  <a16:creationId xmlns:a16="http://schemas.microsoft.com/office/drawing/2014/main" xmlns="" id="{020709C3-69A2-44B1-9020-E7B7F93A611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6" name="갈매기형 수장 24">
              <a:extLst>
                <a:ext uri="{FF2B5EF4-FFF2-40B4-BE49-F238E27FC236}">
                  <a16:creationId xmlns:a16="http://schemas.microsoft.com/office/drawing/2014/main" xmlns="" id="{6AC4EF7D-2D44-48F7-8B4E-D72A77206539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xmlns="" id="{9BDD718F-3310-4A66-AD30-A0DE7AEAE0C5}"/>
              </a:ext>
            </a:extLst>
          </p:cNvPr>
          <p:cNvGrpSpPr/>
          <p:nvPr/>
        </p:nvGrpSpPr>
        <p:grpSpPr>
          <a:xfrm>
            <a:off x="7660864" y="291768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8" name="갈매기형 수장 23">
              <a:extLst>
                <a:ext uri="{FF2B5EF4-FFF2-40B4-BE49-F238E27FC236}">
                  <a16:creationId xmlns:a16="http://schemas.microsoft.com/office/drawing/2014/main" xmlns="" id="{B6805A69-F2BC-4CED-A298-B6843830109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갈매기형 수장 24">
              <a:extLst>
                <a:ext uri="{FF2B5EF4-FFF2-40B4-BE49-F238E27FC236}">
                  <a16:creationId xmlns:a16="http://schemas.microsoft.com/office/drawing/2014/main" xmlns="" id="{A3DB8E1B-3BA4-42AD-90BD-8FCE81FC02CB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0" name="그룹 27">
            <a:extLst>
              <a:ext uri="{FF2B5EF4-FFF2-40B4-BE49-F238E27FC236}">
                <a16:creationId xmlns:a16="http://schemas.microsoft.com/office/drawing/2014/main" xmlns="" id="{C437A6E0-0143-47CA-9A97-DE8C45BA2D10}"/>
              </a:ext>
            </a:extLst>
          </p:cNvPr>
          <p:cNvGrpSpPr/>
          <p:nvPr/>
        </p:nvGrpSpPr>
        <p:grpSpPr>
          <a:xfrm>
            <a:off x="195807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1" name="갈매기형 수장 23">
              <a:extLst>
                <a:ext uri="{FF2B5EF4-FFF2-40B4-BE49-F238E27FC236}">
                  <a16:creationId xmlns:a16="http://schemas.microsoft.com/office/drawing/2014/main" xmlns="" id="{7CC1F2D5-14EB-450B-B98E-EF664216AC92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xmlns="" id="{CC00234F-FBA2-4699-88BF-A79AA9FDE80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3" name="그룹 27">
            <a:extLst>
              <a:ext uri="{FF2B5EF4-FFF2-40B4-BE49-F238E27FC236}">
                <a16:creationId xmlns:a16="http://schemas.microsoft.com/office/drawing/2014/main" xmlns="" id="{64695A92-2F85-4700-92DD-C07C3732C1EC}"/>
              </a:ext>
            </a:extLst>
          </p:cNvPr>
          <p:cNvGrpSpPr/>
          <p:nvPr/>
        </p:nvGrpSpPr>
        <p:grpSpPr>
          <a:xfrm>
            <a:off x="4045050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4" name="갈매기형 수장 23">
              <a:extLst>
                <a:ext uri="{FF2B5EF4-FFF2-40B4-BE49-F238E27FC236}">
                  <a16:creationId xmlns:a16="http://schemas.microsoft.com/office/drawing/2014/main" xmlns="" id="{6E22936F-8721-4134-8E25-3DBEE99C37C4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갈매기형 수장 24">
              <a:extLst>
                <a:ext uri="{FF2B5EF4-FFF2-40B4-BE49-F238E27FC236}">
                  <a16:creationId xmlns:a16="http://schemas.microsoft.com/office/drawing/2014/main" xmlns="" id="{61A0FA77-5188-4624-BF55-7790798D391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6" name="그룹 27">
            <a:extLst>
              <a:ext uri="{FF2B5EF4-FFF2-40B4-BE49-F238E27FC236}">
                <a16:creationId xmlns:a16="http://schemas.microsoft.com/office/drawing/2014/main" xmlns="" id="{42B78F57-740B-4FFC-91A1-497BA0DCCAF7}"/>
              </a:ext>
            </a:extLst>
          </p:cNvPr>
          <p:cNvGrpSpPr/>
          <p:nvPr/>
        </p:nvGrpSpPr>
        <p:grpSpPr>
          <a:xfrm>
            <a:off x="6226190" y="5429250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7" name="갈매기형 수장 23">
              <a:extLst>
                <a:ext uri="{FF2B5EF4-FFF2-40B4-BE49-F238E27FC236}">
                  <a16:creationId xmlns:a16="http://schemas.microsoft.com/office/drawing/2014/main" xmlns="" id="{43A38B48-464A-49D3-8928-9A265BE56F2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갈매기형 수장 24">
              <a:extLst>
                <a:ext uri="{FF2B5EF4-FFF2-40B4-BE49-F238E27FC236}">
                  <a16:creationId xmlns:a16="http://schemas.microsoft.com/office/drawing/2014/main" xmlns="" id="{8B271DC3-82DE-4E7E-B51B-9C1BA03214D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그룹 27">
            <a:extLst>
              <a:ext uri="{FF2B5EF4-FFF2-40B4-BE49-F238E27FC236}">
                <a16:creationId xmlns:a16="http://schemas.microsoft.com/office/drawing/2014/main" xmlns="" id="{4B01774D-4ED1-44E0-B29D-CF21B75386A2}"/>
              </a:ext>
            </a:extLst>
          </p:cNvPr>
          <p:cNvGrpSpPr/>
          <p:nvPr/>
        </p:nvGrpSpPr>
        <p:grpSpPr>
          <a:xfrm>
            <a:off x="826952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0" name="갈매기형 수장 23">
              <a:extLst>
                <a:ext uri="{FF2B5EF4-FFF2-40B4-BE49-F238E27FC236}">
                  <a16:creationId xmlns:a16="http://schemas.microsoft.com/office/drawing/2014/main" xmlns="" id="{212F96ED-62FC-4E5A-BC1D-D9A09E8208BE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:a16="http://schemas.microsoft.com/office/drawing/2014/main" xmlns="" id="{F6771D8A-D389-48AC-BC30-5FD16B7B3AF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15">
            <a:extLst>
              <a:ext uri="{FF2B5EF4-FFF2-40B4-BE49-F238E27FC236}">
                <a16:creationId xmlns:a16="http://schemas.microsoft.com/office/drawing/2014/main" xmlns="" id="{B754B421-C090-4A7D-9A30-391C0850C3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943893F-EA61-4AEA-9521-0DE5C125264F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11E28D-7982-424A-954E-D7762068E6CB}"/>
              </a:ext>
            </a:extLst>
          </p:cNvPr>
          <p:cNvSpPr txBox="1"/>
          <p:nvPr/>
        </p:nvSpPr>
        <p:spPr>
          <a:xfrm>
            <a:off x="1757298" y="1881838"/>
            <a:ext cx="4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Проекты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A00FAB-B5D4-4F74-B1C9-D9F68B123A84}"/>
              </a:ext>
            </a:extLst>
          </p:cNvPr>
          <p:cNvSpPr txBox="1"/>
          <p:nvPr/>
        </p:nvSpPr>
        <p:spPr>
          <a:xfrm>
            <a:off x="6493977" y="1881838"/>
            <a:ext cx="46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Комплектующие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xmlns="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303755" y="3705487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xmlns="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xmlns="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xmlns="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xmlns="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xmlns="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82687" y="3429000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8717E035-52F6-4443-B8FC-DF00B00260E4}"/>
              </a:ext>
            </a:extLst>
          </p:cNvPr>
          <p:cNvCxnSpPr/>
          <p:nvPr/>
        </p:nvCxnSpPr>
        <p:spPr>
          <a:xfrm flipV="1">
            <a:off x="6482687" y="1677594"/>
            <a:ext cx="0" cy="87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xmlns="" id="{23F5717E-6E56-4294-9FA5-14276D4BF6CC}"/>
              </a:ext>
            </a:extLst>
          </p:cNvPr>
          <p:cNvGrpSpPr/>
          <p:nvPr/>
        </p:nvGrpSpPr>
        <p:grpSpPr>
          <a:xfrm>
            <a:off x="1951733" y="4224176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xmlns="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xmlns="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xmlns="" id="{BEA2078A-5FFC-47F9-A938-929017672435}"/>
              </a:ext>
            </a:extLst>
          </p:cNvPr>
          <p:cNvGrpSpPr/>
          <p:nvPr/>
        </p:nvGrpSpPr>
        <p:grpSpPr>
          <a:xfrm>
            <a:off x="1951733" y="4627972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xmlns="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xmlns="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xmlns="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xmlns="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xmlns="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645667"/>
              </p:ext>
            </p:extLst>
          </p:nvPr>
        </p:nvGraphicFramePr>
        <p:xfrm>
          <a:off x="1157635" y="947650"/>
          <a:ext cx="10565791" cy="554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6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6498">
                  <a:extLst>
                    <a:ext uri="{9D8B030D-6E8A-4147-A177-3AD203B41FA5}">
                      <a16:colId xmlns:a16="http://schemas.microsoft.com/office/drawing/2014/main" xmlns="" val="2304823089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1% </a:t>
                      </a:r>
                      <a:r>
                        <a:rPr lang="ru-RU" sz="1300" dirty="0">
                          <a:latin typeface="+mn-lt"/>
                        </a:rPr>
                        <a:t>- первые три года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5%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300" dirty="0">
                          <a:latin typeface="+mn-lt"/>
                        </a:rPr>
                        <a:t>- оставшийся срок 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</a:t>
                      </a: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27918" y="169376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52435" y="241360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43791" y="300592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327918" y="370288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27918" y="430371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327918" y="504278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1394192" y="597528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7BC11D0-B4B2-4782-8421-1253A41A2D81}"/>
              </a:ext>
            </a:extLst>
          </p:cNvPr>
          <p:cNvCxnSpPr/>
          <p:nvPr/>
        </p:nvCxnSpPr>
        <p:spPr>
          <a:xfrm>
            <a:off x="1157634" y="1680114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EBEAE72-0082-4730-AB02-A140AD3765EA}"/>
              </a:ext>
            </a:extLst>
          </p:cNvPr>
          <p:cNvCxnSpPr/>
          <p:nvPr/>
        </p:nvCxnSpPr>
        <p:spPr>
          <a:xfrm>
            <a:off x="8484773" y="1693762"/>
            <a:ext cx="0" cy="482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8476FB9-49D1-4CC1-9D86-278A4B82D85A}"/>
              </a:ext>
            </a:extLst>
          </p:cNvPr>
          <p:cNvCxnSpPr/>
          <p:nvPr/>
        </p:nvCxnSpPr>
        <p:spPr>
          <a:xfrm>
            <a:off x="5277549" y="1680114"/>
            <a:ext cx="0" cy="48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11.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xmlns="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6998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по программам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xmlns="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12 - 15.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xmlns="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xmlns="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xmlns="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в Личном кабинете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xmlns="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xmlns="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xmlns="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xmlns="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xmlns="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xmlns="" id="{1DDEE60B-7005-4AF1-B569-9F13720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876" y="1371572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40" y="4678367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xmlns="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5" name="Прямоугольник 2">
            <a:extLst>
              <a:ext uri="{FF2B5EF4-FFF2-40B4-BE49-F238E27FC236}">
                <a16:creationId xmlns:a16="http://schemas.microsoft.com/office/drawing/2014/main" xmlns="" id="{5C27B4D7-64B9-4B06-B99A-DC6A0CC8B812}"/>
              </a:ext>
            </a:extLst>
          </p:cNvPr>
          <p:cNvSpPr txBox="1">
            <a:spLocks/>
          </p:cNvSpPr>
          <p:nvPr/>
        </p:nvSpPr>
        <p:spPr>
          <a:xfrm>
            <a:off x="7007671" y="2009072"/>
            <a:ext cx="2736817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проекта,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8458439" y="512951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xmlns="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xmlns="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xmlns="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38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xmlns="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9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01" y="329234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xmlns="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62" y="3284403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2ED4CB5E-E5D2-4D14-A8B2-567F5312C247}"/>
              </a:ext>
            </a:extLst>
          </p:cNvPr>
          <p:cNvCxnSpPr/>
          <p:nvPr/>
        </p:nvCxnSpPr>
        <p:spPr>
          <a:xfrm flipV="1">
            <a:off x="6990384" y="1425854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33876EE-A39D-4BF8-B2DC-A6AA28D6A8BE}"/>
              </a:ext>
            </a:extLst>
          </p:cNvPr>
          <p:cNvCxnSpPr/>
          <p:nvPr/>
        </p:nvCxnSpPr>
        <p:spPr>
          <a:xfrm>
            <a:off x="8481662" y="407631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9">
            <a:extLst>
              <a:ext uri="{FF2B5EF4-FFF2-40B4-BE49-F238E27FC236}">
                <a16:creationId xmlns:a16="http://schemas.microsoft.com/office/drawing/2014/main" xmlns="" id="{CA0C04E7-93A1-41C2-8F6C-42745D9F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529" y="330694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7</a:t>
            </a:r>
          </a:p>
        </p:txBody>
      </p:sp>
      <p:pic>
        <p:nvPicPr>
          <p:cNvPr id="115" name="Рисунок 20">
            <a:extLst>
              <a:ext uri="{FF2B5EF4-FFF2-40B4-BE49-F238E27FC236}">
                <a16:creationId xmlns:a16="http://schemas.microsoft.com/office/drawing/2014/main" xmlns="" id="{D0A364AC-D6A4-4F26-8D30-4AFD4854C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25" y="3287520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04403ED4-7935-458B-913D-BCE646D49084}"/>
              </a:ext>
            </a:extLst>
          </p:cNvPr>
          <p:cNvCxnSpPr/>
          <p:nvPr/>
        </p:nvCxnSpPr>
        <p:spPr>
          <a:xfrm flipV="1">
            <a:off x="9980329" y="1439683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xmlns="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820" y="1368653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xmlns="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980329" y="2015097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54F4E6D-2013-4069-86CE-C8ED7F7C8CD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№3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16.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xmlns="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2389</TotalTime>
  <Words>1293</Words>
  <Application>Microsoft Office PowerPoint</Application>
  <PresentationFormat>Широкоэкранный</PresentationFormat>
  <Paragraphs>252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по программам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Особенности программы  «Проекты развития»</vt:lpstr>
      <vt:lpstr>Отраслевые направления программы «Проекты развития»</vt:lpstr>
      <vt:lpstr>Особенности программы  «Комплектующие изделия»</vt:lpstr>
      <vt:lpstr>Требования к заявителю и основным участникам проекта</vt:lpstr>
      <vt:lpstr>Процесс рассмотрения заявки Фондом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Admin</cp:lastModifiedBy>
  <cp:revision>223</cp:revision>
  <cp:lastPrinted>2018-01-24T14:17:04Z</cp:lastPrinted>
  <dcterms:created xsi:type="dcterms:W3CDTF">2017-06-28T14:56:53Z</dcterms:created>
  <dcterms:modified xsi:type="dcterms:W3CDTF">2018-05-17T09:43:08Z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