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81" r:id="rId3"/>
    <p:sldId id="301" r:id="rId4"/>
    <p:sldId id="287" r:id="rId5"/>
    <p:sldId id="299" r:id="rId6"/>
    <p:sldId id="304" r:id="rId7"/>
    <p:sldId id="289" r:id="rId8"/>
    <p:sldId id="294" r:id="rId9"/>
    <p:sldId id="297" r:id="rId10"/>
    <p:sldId id="305" r:id="rId11"/>
    <p:sldId id="295" r:id="rId12"/>
    <p:sldId id="296" r:id="rId13"/>
    <p:sldId id="288" r:id="rId14"/>
    <p:sldId id="291" r:id="rId15"/>
    <p:sldId id="290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>
        <p:scale>
          <a:sx n="100" d="100"/>
          <a:sy n="100" d="100"/>
        </p:scale>
        <p:origin x="-852" y="-288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0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klassiker-telefon-silhouette-163688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g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12" Type="http://schemas.openxmlformats.org/officeDocument/2006/relationships/hyperlink" Target="http://www.freepik.com/free-icon/eco-smoke-factory_743782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fb.ru/article/174247/chto-takoe-repo-valyutnaya-sdelka-rep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3.jp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xmlns="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xmlns="" id="{C53DB8D4-E60D-4664-9B09-F117A886EC1D}"/>
              </a:ext>
            </a:extLst>
          </p:cNvPr>
          <p:cNvSpPr/>
          <p:nvPr/>
        </p:nvSpPr>
        <p:spPr>
          <a:xfrm>
            <a:off x="2046659" y="30941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890960" y="3094136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172059" y="3217740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890959" y="2523262"/>
            <a:ext cx="9475467" cy="77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</a:t>
            </a:r>
            <a:r>
              <a:rPr lang="ru-RU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айт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Фонда -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www.frpmo.ru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24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9401970"/>
              </p:ext>
            </p:extLst>
          </p:nvPr>
        </p:nvGraphicFramePr>
        <p:xfrm>
          <a:off x="1625242" y="713654"/>
          <a:ext cx="9757270" cy="583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439">
                  <a:extLst>
                    <a:ext uri="{9D8B030D-6E8A-4147-A177-3AD203B41FA5}">
                      <a16:colId xmlns:a16="http://schemas.microsoft.com/office/drawing/2014/main" xmlns="" val="2473961154"/>
                    </a:ext>
                  </a:extLst>
                </a:gridCol>
              </a:tblGrid>
              <a:tr h="33882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D40000"/>
                        </a:solidFill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26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ОКР/ОТР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14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14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5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Приобретение расходных материалов для мероприятий по разработке нового продукта/технологии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1600" lvl="3" algn="l" defTabSz="4572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95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Инжиниринг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7832020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400" b="1" dirty="0" err="1">
                          <a:latin typeface="+mn-lt"/>
                        </a:rPr>
                        <a:t>РИДы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0873749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108937"/>
                  </a:ext>
                </a:extLst>
              </a:tr>
              <a:tr h="4235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490356"/>
                  </a:ext>
                </a:extLst>
              </a:tr>
              <a:tr h="3697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Разработка ТЭО, </a:t>
                      </a:r>
                      <a:r>
                        <a:rPr lang="ru-RU" sz="140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40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89346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Общехозяйственные расходы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ru-RU" sz="1000" dirty="0">
                          <a:latin typeface="+mn-lt"/>
                        </a:rPr>
                        <a:t>Не более 15%</a:t>
                      </a:r>
                      <a:br>
                        <a:rPr lang="ru-RU" sz="1000" dirty="0">
                          <a:latin typeface="+mn-lt"/>
                        </a:rPr>
                      </a:br>
                      <a:r>
                        <a:rPr lang="ru-RU" sz="1000" dirty="0">
                          <a:latin typeface="+mn-lt"/>
                        </a:rPr>
                        <a:t>суммы займа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0230300"/>
                  </a:ext>
                </a:extLst>
              </a:tr>
            </a:tbl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9434537" y="1101111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9433716" y="1554987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xmlns="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1FEBE13-AE49-4B38-9C6C-6EADB3FDAA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9434537" y="2000190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5A7A236-27E0-4A9C-877E-F8F7AD13E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9434537" y="3855495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8A77943-FC61-4C27-8755-4D1F90B287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9434537" y="4693393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3C786EB-68B3-4783-842A-0A4CD1B66C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9434537" y="2908515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1412B6F8-658E-4228-82E8-EA294539E6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9434537" y="5674294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57417C21-CBE2-458E-B312-AE7C5435F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9433716" y="2501336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2707CAE-B944-4F03-8743-E090258FEA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9433716" y="3389461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150EAFF-F0A5-4EF5-BEDD-A233A853C4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9433716" y="4314902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3D0FF381-7C4B-4547-A856-891A436B18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9433744" y="5188847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269EAF4D-4BC4-40C8-8DD2-1CEFCD117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9433744" y="6181315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914209"/>
            <a:ext cx="9781784" cy="22043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xmlns="" id="{1603905A-4FDF-4D93-ACA2-384E415AA240}"/>
              </a:ext>
            </a:extLst>
          </p:cNvPr>
          <p:cNvGrpSpPr/>
          <p:nvPr/>
        </p:nvGrpSpPr>
        <p:grpSpPr>
          <a:xfrm>
            <a:off x="1460569" y="1867002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xmlns="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xmlns="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03905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01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11E28D-7982-424A-954E-D7762068E6CB}"/>
              </a:ext>
            </a:extLst>
          </p:cNvPr>
          <p:cNvSpPr txBox="1"/>
          <p:nvPr/>
        </p:nvSpPr>
        <p:spPr>
          <a:xfrm>
            <a:off x="1690535" y="1886212"/>
            <a:ext cx="946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D40000"/>
                </a:solidFill>
              </a:rPr>
              <a:t>«ПРОЕКТЫ ПИЩЕВОЙ И ПЕРЕРАБАТЫВАЮЩЕЙ ПРОМЫШЛЕННОСТИ»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xmlns="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47484" y="4268195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модернизацию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(переход на наилучшие доступные технологии)</a:t>
            </a: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xmlns="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121632" y="4258466"/>
            <a:ext cx="3972539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организацию нового производства продукции импортозамещения</a:t>
            </a: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xmlns="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4971441" y="3334568"/>
            <a:ext cx="2921221" cy="51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xmlns="" id="{BB04023A-7A53-474C-A184-C3C86FC47FF3}"/>
              </a:ext>
            </a:extLst>
          </p:cNvPr>
          <p:cNvGrpSpPr/>
          <p:nvPr/>
        </p:nvGrpSpPr>
        <p:grpSpPr>
          <a:xfrm>
            <a:off x="1896793" y="4384957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xmlns="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xmlns="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xmlns="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680042" y="3110457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01027" y="3991708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26416" y="3991708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그룹 27">
            <a:extLst>
              <a:ext uri="{FF2B5EF4-FFF2-40B4-BE49-F238E27FC236}">
                <a16:creationId xmlns:a16="http://schemas.microsoft.com/office/drawing/2014/main" xmlns="" id="{03CA243B-12CF-46E8-88D4-4336F3ABA4C4}"/>
              </a:ext>
            </a:extLst>
          </p:cNvPr>
          <p:cNvGrpSpPr/>
          <p:nvPr/>
        </p:nvGrpSpPr>
        <p:grpSpPr>
          <a:xfrm>
            <a:off x="6751843" y="437830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xmlns="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xmlns="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6193106"/>
              </p:ext>
            </p:extLst>
          </p:nvPr>
        </p:nvGraphicFramePr>
        <p:xfrm>
          <a:off x="1473594" y="827465"/>
          <a:ext cx="10034086" cy="556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9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мес.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млн. руб.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50%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</a:t>
                      </a:r>
                      <a:b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промышленного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597209" y="157244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621726" y="229228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613082" y="288460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597209" y="358156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597209" y="418239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597209" y="492146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/>
                </a14:imgProps>
              </a:ext>
              <a:ext uri="{837473B0-CC2E-450A-ABE3-18F120FF3D39}">
                <a1611:picAttrSrcUrl xmlns:a1611="http://schemas.microsoft.com/office/drawing/2016/11/main" xmlns="" r:id="rId23"/>
              </a:ext>
            </a:extLst>
          </a:blip>
          <a:stretch>
            <a:fillRect/>
          </a:stretch>
        </p:blipFill>
        <p:spPr>
          <a:xfrm>
            <a:off x="1663483" y="585396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7BC11D0-B4B2-4782-8421-1253A41A2D81}"/>
              </a:ext>
            </a:extLst>
          </p:cNvPr>
          <p:cNvCxnSpPr/>
          <p:nvPr/>
        </p:nvCxnSpPr>
        <p:spPr>
          <a:xfrm>
            <a:off x="1171702" y="1385386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7753954" y="1385386"/>
            <a:ext cx="0" cy="502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171F8CD-5038-46A5-AC68-CBD440C4B554}"/>
              </a:ext>
            </a:extLst>
          </p:cNvPr>
          <p:cNvSpPr/>
          <p:nvPr/>
        </p:nvSpPr>
        <p:spPr>
          <a:xfrm>
            <a:off x="1396051" y="2540001"/>
            <a:ext cx="10209278" cy="28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Переработка и консервирование мяса и мясной пищевой продукции;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10.3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 Переработка и консервирование фруктов и овощей;</a:t>
            </a:r>
          </a:p>
          <a:p>
            <a:pPr>
              <a:buClr>
                <a:srgbClr val="D40000"/>
              </a:buClr>
              <a:buSzPct val="100000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10.5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Производство молочной продукции;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10.6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Производство продуктов мукомольной и крупяной промышленности;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10.7 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Производство хлебобулочных и мучных кондитерских изделий.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B101C9C6-32EE-4B20-8BC0-2F4DC5EDD8E2}"/>
              </a:ext>
            </a:extLst>
          </p:cNvPr>
          <p:cNvSpPr txBox="1">
            <a:spLocks/>
          </p:cNvSpPr>
          <p:nvPr/>
        </p:nvSpPr>
        <p:spPr>
          <a:xfrm>
            <a:off x="1506242" y="1375017"/>
            <a:ext cx="1306744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Номер класса ОКВЭД 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0C3C736-163A-45DD-B352-93264276E7ED}"/>
              </a:ext>
            </a:extLst>
          </p:cNvPr>
          <p:cNvCxnSpPr>
            <a:cxnSpLocks/>
          </p:cNvCxnSpPr>
          <p:nvPr/>
        </p:nvCxnSpPr>
        <p:spPr>
          <a:xfrm>
            <a:off x="2812986" y="1192881"/>
            <a:ext cx="0" cy="502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1B109BB-654C-4222-8CAB-6BC66E4E9B9D}"/>
              </a:ext>
            </a:extLst>
          </p:cNvPr>
          <p:cNvCxnSpPr/>
          <p:nvPr/>
        </p:nvCxnSpPr>
        <p:spPr>
          <a:xfrm>
            <a:off x="1187745" y="2412081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196631D4-0498-40AE-AD8C-EB36B2CF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1312B69B-EC24-4706-AB3C-9EF530DAD0CB}"/>
              </a:ext>
            </a:extLst>
          </p:cNvPr>
          <p:cNvSpPr txBox="1">
            <a:spLocks/>
          </p:cNvSpPr>
          <p:nvPr/>
        </p:nvSpPr>
        <p:spPr>
          <a:xfrm>
            <a:off x="2812986" y="1651907"/>
            <a:ext cx="5062625" cy="634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Вид экономической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9210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12.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xmlns="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189152" y="2732440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206933" y="1558720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107656" y="265066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107656" y="3745116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907" y="1808607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263907" y="2943480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263907" y="4027683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263907" y="4985517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268200" y="3910587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276336" y="3868481"/>
            <a:ext cx="340212" cy="3184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7352" r="8436" b="7143"/>
          <a:stretch/>
        </p:blipFill>
        <p:spPr>
          <a:xfrm>
            <a:off x="2192102" y="4985517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107656" y="1551072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109027" y="484423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34074"/>
              </p:ext>
            </p:extLst>
          </p:nvPr>
        </p:nvGraphicFramePr>
        <p:xfrm>
          <a:off x="1648464" y="1504828"/>
          <a:ext cx="9862499" cy="326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481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региональных фондов содействия кредитованию МСП, 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xmlns="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865E48-F749-402B-89F0-D2702098DC9C}"/>
              </a:ext>
            </a:extLst>
          </p:cNvPr>
          <p:cNvCxnSpPr/>
          <p:nvPr/>
        </p:nvCxnSpPr>
        <p:spPr>
          <a:xfrm flipH="1">
            <a:off x="1648463" y="31338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B953327-CF26-4AE4-B9B3-8A224D51975F}"/>
              </a:ext>
            </a:extLst>
          </p:cNvPr>
          <p:cNvCxnSpPr/>
          <p:nvPr/>
        </p:nvCxnSpPr>
        <p:spPr>
          <a:xfrm>
            <a:off x="10410824" y="31338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</a:t>
            </a:r>
            <a:b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xmlns="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13 - 14.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xmlns="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xmlns="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4" y="329226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xmlns="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889" y="1356125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Заполнение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резюме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подача заявки в Фонд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xmlns="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519" y="4673015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xmlns="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890" y="1382523"/>
            <a:ext cx="2196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05" y="2005739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xmlns="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881519" y="5134681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xmlns="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4494889" y="2032929"/>
            <a:ext cx="2508530" cy="6886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 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346" y="331448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xmlns="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558" y="32983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xmlns="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879" y="327412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xmlns="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40" y="3266181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xmlns="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19" y="328406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73015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137" y="4640341"/>
            <a:ext cx="1872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xmlns="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6108405" y="5116948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xmlns="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9283137" y="5116948"/>
            <a:ext cx="2269992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заявителя с Фондом в процессе мониторинга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xmlns="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635" y="330117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xmlns="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96" y="3293231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xmlns="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667" y="3300202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xmlns="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28" y="329226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xmlns="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176" y="327519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xmlns="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137" y="3267255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5019B78F-3950-47FF-9F37-79AC61DA2DB2}"/>
              </a:ext>
            </a:extLst>
          </p:cNvPr>
          <p:cNvCxnSpPr/>
          <p:nvPr/>
        </p:nvCxnSpPr>
        <p:spPr>
          <a:xfrm>
            <a:off x="2881519" y="409012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E80978CC-EF64-495C-92AB-C2CD0193DB3C}"/>
              </a:ext>
            </a:extLst>
          </p:cNvPr>
          <p:cNvCxnSpPr/>
          <p:nvPr/>
        </p:nvCxnSpPr>
        <p:spPr>
          <a:xfrm>
            <a:off x="6102756" y="4086887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4491840" y="1432023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270544" y="1422695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433876EE-A39D-4BF8-B2DC-A6AA28D6A8BE}"/>
              </a:ext>
            </a:extLst>
          </p:cNvPr>
          <p:cNvCxnSpPr/>
          <p:nvPr/>
        </p:nvCxnSpPr>
        <p:spPr>
          <a:xfrm>
            <a:off x="9283137" y="407540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B8C61887-FE66-4EBB-A549-5D0CF27C8C23}"/>
              </a:ext>
            </a:extLst>
          </p:cNvPr>
          <p:cNvCxnSpPr/>
          <p:nvPr/>
        </p:nvCxnSpPr>
        <p:spPr>
          <a:xfrm flipV="1">
            <a:off x="7655517" y="1426521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">
            <a:extLst>
              <a:ext uri="{FF2B5EF4-FFF2-40B4-BE49-F238E27FC236}">
                <a16:creationId xmlns:a16="http://schemas.microsoft.com/office/drawing/2014/main" xmlns="" id="{A739064C-7B3C-4929-B03B-0D458A95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008" y="13554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49" name="Прямоугольник 2">
            <a:extLst>
              <a:ext uri="{FF2B5EF4-FFF2-40B4-BE49-F238E27FC236}">
                <a16:creationId xmlns:a16="http://schemas.microsoft.com/office/drawing/2014/main" xmlns="" id="{1C0FE803-B3CC-46E4-9956-867DE7DB6AE2}"/>
              </a:ext>
            </a:extLst>
          </p:cNvPr>
          <p:cNvSpPr txBox="1">
            <a:spLocks/>
          </p:cNvSpPr>
          <p:nvPr/>
        </p:nvSpPr>
        <p:spPr>
          <a:xfrm>
            <a:off x="7655517" y="2001935"/>
            <a:ext cx="2650350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3066</TotalTime>
  <Words>914</Words>
  <Application>Microsoft Office PowerPoint</Application>
  <PresentationFormat>Произвольный</PresentationFormat>
  <Paragraphs>182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Презентация PowerPoint</vt:lpstr>
      <vt:lpstr>Программы финансирования</vt:lpstr>
      <vt:lpstr>Презентация PowerPoint</vt:lpstr>
      <vt:lpstr>Отраслевые направления программы</vt:lpstr>
      <vt:lpstr>Целевое назначение займа</vt:lpstr>
      <vt:lpstr>Нельзя использовать средства займа на:</vt:lpstr>
      <vt:lpstr>Презентация PowerPoint</vt:lpstr>
      <vt:lpstr>Критерии отбора проектов  для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Презентация PowerPoint</vt:lpstr>
      <vt:lpstr>Особенности программы </vt:lpstr>
      <vt:lpstr>Требования к заявителю и основным участникам проекта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DembitskiyMN</cp:lastModifiedBy>
  <cp:revision>247</cp:revision>
  <cp:lastPrinted>2018-01-24T14:17:04Z</cp:lastPrinted>
  <dcterms:created xsi:type="dcterms:W3CDTF">2017-06-28T14:56:53Z</dcterms:created>
  <dcterms:modified xsi:type="dcterms:W3CDTF">2018-04-23T17:31:18Z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