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81" r:id="rId3"/>
    <p:sldId id="301" r:id="rId4"/>
    <p:sldId id="287" r:id="rId5"/>
    <p:sldId id="304" r:id="rId6"/>
    <p:sldId id="289" r:id="rId7"/>
    <p:sldId id="294" r:id="rId8"/>
    <p:sldId id="297" r:id="rId9"/>
    <p:sldId id="305" r:id="rId10"/>
    <p:sldId id="295" r:id="rId11"/>
    <p:sldId id="296" r:id="rId12"/>
    <p:sldId id="288" r:id="rId13"/>
    <p:sldId id="291" r:id="rId14"/>
    <p:sldId id="299" r:id="rId15"/>
    <p:sldId id="300" r:id="rId16"/>
    <p:sldId id="290" r:id="rId17"/>
    <p:sldId id="302" r:id="rId1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D40000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445" autoAdjust="0"/>
  </p:normalViewPr>
  <p:slideViewPr>
    <p:cSldViewPr snapToGrid="0">
      <p:cViewPr>
        <p:scale>
          <a:sx n="81" d="100"/>
          <a:sy n="81" d="100"/>
        </p:scale>
        <p:origin x="-402" y="210"/>
      </p:cViewPr>
      <p:guideLst>
        <p:guide orient="horz" pos="2160"/>
        <p:guide pos="3840"/>
        <p:guide pos="1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4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868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59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7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8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0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6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5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0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2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30.05.2018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7398/universal-information-symbol-by-missiridi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de/klassiker-telefon-silhouette-163688/" TargetMode="External"/><Relationship Id="rId4" Type="http://schemas.microsoft.com/office/2007/relationships/hdphoto" Target="../media/hdphoto1.wdp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6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hyperlink" Target="https://de.fotolia.com/id/11450774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hyperlink" Target="http://openclipart.org/detail/27398/universal-information-symbol-by-missiridi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23" Type="http://schemas.openxmlformats.org/officeDocument/2006/relationships/hyperlink" Target="https://ru.freepik.com/free-icon/bars-chart-ascending_736689.htm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18" Type="http://schemas.openxmlformats.org/officeDocument/2006/relationships/hyperlink" Target="https://www.freepik.com/free-photos-vectors/patent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de.depositphotos.com/101606996/stock-illustration-cnc-milling-machine-icon.html" TargetMode="External"/><Relationship Id="rId12" Type="http://schemas.openxmlformats.org/officeDocument/2006/relationships/hyperlink" Target="http://ofinansah.kz/?type=4&amp;id=207&amp;lang=ru" TargetMode="External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twitter.com/Inzhener_e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18.png"/><Relationship Id="rId1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hyperlink" Target="https://thenounproject.com/term/worki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designfile.com/post_construction-crane-vector_396468/" TargetMode="External"/><Relationship Id="rId13" Type="http://schemas.openxmlformats.org/officeDocument/2006/relationships/image" Target="../media/image26.jpg"/><Relationship Id="rId18" Type="http://schemas.openxmlformats.org/officeDocument/2006/relationships/hyperlink" Target="http://fb.ru/article/174247/chto-takoe-repo-valyutnaya-sdelka-rep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4.jpg"/><Relationship Id="rId12" Type="http://schemas.openxmlformats.org/officeDocument/2006/relationships/hyperlink" Target="http://www.freepik.com/free-icon/eco-smoke-factory_743782.htm" TargetMode="External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dic.academic.ru/dic.nsf/polytechnic/8128/&#1057;&#1040;&#1052;&#1054;&#1061;&#1054;&#1044;&#1053;&#1040;&#1071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freepik.com/darmowe-ikony/nauka-symbol-atomu_720579.htm" TargetMode="External"/><Relationship Id="rId11" Type="http://schemas.openxmlformats.org/officeDocument/2006/relationships/image" Target="../media/image25.jpg"/><Relationship Id="rId5" Type="http://schemas.openxmlformats.org/officeDocument/2006/relationships/image" Target="../media/image23.jpg"/><Relationship Id="rId15" Type="http://schemas.openxmlformats.org/officeDocument/2006/relationships/image" Target="../media/image27.jp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hyperlink" Target="http://biznesogolik.ru/pribyl-ot-pokupki-sajta-v-kred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ipboard-green-check-list-311168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xmlns="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Государственная поддержка промышленных предприятий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xmlns="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1"/>
            <a:ext cx="9475467" cy="768343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Актуальная информация о программах финансирования размещена на сайте Фонда – раздел «Финансовая поддержка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Заявители всегда могут найти следующие данные: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382425"/>
            <a:ext cx="9763252" cy="2703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Положения Фонда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Инструкция по регистрации и работе с Личным кабинетом.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уполномоченных расчетных банков. Контакты банков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 для подачи Фонду заявки по программам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Методические материалы: рекомендации по подготовке бизнес-плана, технического задания и финансовой модели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Типовые формы договоров (договор займа, поручительства, залога, типовые формы иных документов)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Данные о контактах Фонда развития промышленности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533E14-65FB-4206-A1D4-EA806A30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60476" y="1617141"/>
            <a:ext cx="510987" cy="510987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:a16="http://schemas.microsoft.com/office/drawing/2014/main" xmlns="" id="{C53DB8D4-E60D-4664-9B09-F117A886EC1D}"/>
              </a:ext>
            </a:extLst>
          </p:cNvPr>
          <p:cNvSpPr/>
          <p:nvPr/>
        </p:nvSpPr>
        <p:spPr>
          <a:xfrm>
            <a:off x="1260596" y="5243918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xmlns="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7" y="5243918"/>
            <a:ext cx="9475467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 </a:t>
            </a: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385996" y="5367522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A134302-4DB6-44D5-BD8E-26B52DF47B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74930289"/>
              </p:ext>
            </p:extLst>
          </p:nvPr>
        </p:nvGraphicFramePr>
        <p:xfrm>
          <a:off x="1034806" y="997654"/>
          <a:ext cx="11014417" cy="569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5667">
                  <a:extLst>
                    <a:ext uri="{9D8B030D-6E8A-4147-A177-3AD203B41FA5}">
                      <a16:colId xmlns:a16="http://schemas.microsoft.com/office/drawing/2014/main" xmlns="" val="3549689516"/>
                    </a:ext>
                  </a:extLst>
                </a:gridCol>
                <a:gridCol w="3155773">
                  <a:extLst>
                    <a:ext uri="{9D8B030D-6E8A-4147-A177-3AD203B41FA5}">
                      <a16:colId xmlns:a16="http://schemas.microsoft.com/office/drawing/2014/main" xmlns="" val="3785516420"/>
                    </a:ext>
                  </a:extLst>
                </a:gridCol>
              </a:tblGrid>
              <a:tr h="3494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D40000"/>
                          </a:solidFill>
                          <a:latin typeface="+mn-lt"/>
                        </a:rPr>
                        <a:t>Проекты развития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D40000"/>
                          </a:solidFill>
                          <a:latin typeface="+mn-lt"/>
                        </a:rPr>
                        <a:t>Комплектующие изделия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68">
                <a:tc grid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Разработка нового продукта/технологии, включая: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ОКР/ОТР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Производственно-технологические, маркетинговые тестирования и испытания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Патентные исследования и патентование разработанных решений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3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Сертификация, контрольно-сертификационные процедуры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69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Приобретение расходных материалов для мероприятий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по разработке нового продукта/технологии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0" lvl="4" algn="l" defTabSz="4572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20%</a:t>
                      </a:r>
                    </a:p>
                    <a:p>
                      <a:pPr marL="1828800" lvl="4" algn="l" defTabSz="4572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Технологический и ценовой аудит инвестиционных проектов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До 0,3% от бюджета, 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5 млн. руб.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687792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Инжиниринг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7832020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прав на </a:t>
                      </a:r>
                      <a:r>
                        <a:rPr lang="ru-RU" sz="1050" b="1" dirty="0" err="1">
                          <a:latin typeface="+mn-lt"/>
                        </a:rPr>
                        <a:t>РИДы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873749"/>
                  </a:ext>
                </a:extLst>
              </a:tr>
              <a:tr h="39416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в собственность промышленного оборудования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3108937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и использование специального оборудования для проведения опытно-конструкторских работ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8490356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Разработка ТЭО, </a:t>
                      </a:r>
                      <a:r>
                        <a:rPr lang="ru-RU" sz="1050" b="1" dirty="0" err="1">
                          <a:latin typeface="+mn-lt"/>
                        </a:rPr>
                        <a:t>прединвестиционный</a:t>
                      </a:r>
                      <a:r>
                        <a:rPr lang="ru-RU" sz="1050" b="1" dirty="0">
                          <a:latin typeface="+mn-lt"/>
                        </a:rPr>
                        <a:t> анализ, не включая расходы на аналитические исследования рынка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6893461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Общехозяйственные расходы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15%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20%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230300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Расходы, связанные с производством и выводом на рынок пилотных партий продукции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4" algn="l"/>
                      <a:r>
                        <a:rPr lang="ru-RU" sz="800" dirty="0"/>
                        <a:t>Не более 50%</a:t>
                      </a:r>
                    </a:p>
                    <a:p>
                      <a:pPr lvl="4" algn="l"/>
                      <a:r>
                        <a:rPr lang="ru-RU" sz="800" dirty="0"/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0659537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E65BBC7-3568-41FB-A972-398AEA699B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203132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B3AAE70-17B6-4CA6-A045-6E3B20986D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2775038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30A55A1-6764-46E4-AED8-D982E9003F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436443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8AEED6C-FBAD-4E68-981B-AF7722C227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5162432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462BEF4-0F49-4150-BE7E-F9E707C694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5938324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F6D48C-B8EC-40C9-AD1F-B3B31D259DA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916" t="4386" r="6852" b="6964"/>
          <a:stretch/>
        </p:blipFill>
        <p:spPr>
          <a:xfrm>
            <a:off x="6912000" y="1371402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1D8D46F-071A-4944-8051-E1931562F3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3691" r="3044" b="6309"/>
          <a:stretch/>
        </p:blipFill>
        <p:spPr>
          <a:xfrm>
            <a:off x="10067501" y="1371402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4F81949A-FAEB-4721-A6BD-7E7A6420AB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1283" y="2036407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438257F-49F0-4600-93BB-2FE0D611FF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4" y="2777718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641B075-D7B1-4177-B5E0-77A5CBC169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3631765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6BA6CF0B-3022-4E5F-A637-A45A6D4BB8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5" y="4370302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A10AF56A-200F-45DD-9A5A-13C812EADA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5162431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00E3B96-F765-44FB-940E-3586744EA82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594346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A029111-C895-4975-BEAA-F1BCD0AC7B3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9994" r="3044" b="10006"/>
          <a:stretch/>
        </p:blipFill>
        <p:spPr>
          <a:xfrm>
            <a:off x="6925867" y="2412000"/>
            <a:ext cx="332259" cy="28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8A7B8DC-683F-4246-9F2E-88EDDD79CE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6925867" y="1717604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EF26D15-DDF9-4E71-982F-1930B6E4266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6964"/>
          <a:stretch/>
        </p:blipFill>
        <p:spPr>
          <a:xfrm>
            <a:off x="10067502" y="2385843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F48B808-8EE5-4EFD-9064-B3E87BFCA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10078638" y="1716671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0B11746-2458-4E5F-A01A-47393C2C037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475701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A943E81-C945-4B43-9610-A1305F275A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4004289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E7CC4A48-0DEF-4078-80A4-0C9FFBE1E2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4004289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C011636D-7807-4DD9-9DBA-DB5348EA83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320853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CDEB076E-9CF1-4FB5-92D3-6462BDCF5EA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5" y="3206504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3E1EA48-8FCA-41C6-835B-D1E06B31B68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6" y="5575220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B363DEB8-BC33-496B-BE65-13E82666AD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557017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D18929F-3D98-412C-9E47-297CF7A4FC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6" y="475969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F27AF657-54EB-443A-8664-40AE0381FF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633194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34" name="TextBox 15">
            <a:extLst>
              <a:ext uri="{FF2B5EF4-FFF2-40B4-BE49-F238E27FC236}">
                <a16:creationId xmlns:a16="http://schemas.microsoft.com/office/drawing/2014/main" xmlns="" id="{B5750445-942B-4318-BA95-6BDC069F47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A36D81A-F7B7-46ED-91FC-FCB4E0DD786B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886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b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«Проекты развития»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98" y="2636114"/>
            <a:ext cx="9781784" cy="34392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Внедряемые новые технологий относятся к приоритетным направлениям развития науки, технологий и техники в Российской Федерации*;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Получаемая в ходе реализации проекта продукция не имеет аналогов, производимых в Российской Федерации;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технологий соответствуют принципам наилучших доступных технологий**;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у получаемой в ходе реализации проекта промышленной продукции потенциала импортозамещения либо экспортного потенциала;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научно-технического задела и подтверждение прав Заявителя на него;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:a16="http://schemas.microsoft.com/office/drawing/2014/main" xmlns="" id="{1603905A-4FDF-4D93-ACA2-384E415AA240}"/>
              </a:ext>
            </a:extLst>
          </p:cNvPr>
          <p:cNvGrpSpPr/>
          <p:nvPr/>
        </p:nvGrpSpPr>
        <p:grpSpPr>
          <a:xfrm>
            <a:off x="1460569" y="1909058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:a16="http://schemas.microsoft.com/office/drawing/2014/main" xmlns="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:a16="http://schemas.microsoft.com/office/drawing/2014/main" xmlns="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xmlns="" id="{87129AEC-C969-4F70-8236-8670228A4C4A}"/>
              </a:ext>
            </a:extLst>
          </p:cNvPr>
          <p:cNvSpPr txBox="1">
            <a:spLocks/>
          </p:cNvSpPr>
          <p:nvPr/>
        </p:nvSpPr>
        <p:spPr>
          <a:xfrm>
            <a:off x="1793596" y="1745961"/>
            <a:ext cx="961530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AC50390-B859-4906-90C6-A1CA26CF843C}"/>
              </a:ext>
            </a:extLst>
          </p:cNvPr>
          <p:cNvSpPr/>
          <p:nvPr/>
        </p:nvSpPr>
        <p:spPr>
          <a:xfrm>
            <a:off x="1460569" y="5875297"/>
            <a:ext cx="956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в частности, соответствуют перечню критических технологий, утвержденному указом Президента Российской Федерации № 899 от 07.07.2011.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** </a:t>
            </a: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 в том числе утвержденным информационно-технологическим справочникам по наилучшим доступным технологиям Росстандарта.</a:t>
            </a:r>
            <a:endParaRPr lang="ru-RU" sz="10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xmlns="" id="{2B0F148C-132A-4AA5-9451-C62677230DB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E72BEA3-9908-4D6E-8D12-65B9A05B9FE8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501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Отраслевые направления программы «Проекты развития»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171F8CD-5038-46A5-AC68-CBD440C4B554}"/>
              </a:ext>
            </a:extLst>
          </p:cNvPr>
          <p:cNvSpPr/>
          <p:nvPr/>
        </p:nvSpPr>
        <p:spPr>
          <a:xfrm>
            <a:off x="1757298" y="1731761"/>
            <a:ext cx="9582150" cy="46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пищевых продуктов в части промышленных биотехнологий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текстильных изделий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одежды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кожи и изделий из кожи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Обработка древесины и производство изделий из дерева и пробки, кроме мебели,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изделий из соломки и материалов для плетения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бумаги и бумажных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химических веществ и химических продуктов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лекарственных средств и материалов, применяемых в медицинских целях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резиновых и пластмассовых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прочей неметаллической минеральной продукции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металлургическое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готовых металлических изделий, кроме машин и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компьютеров, электронных и оптических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электрического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машин и оборудования, не включенных в другие группировки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автотранспортных средств, прицепов и полуприцепов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прочих транспортных средств и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мебели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прочих готовых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Ремонт и монтаж машин и оборудования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DDAEC4A8-E72E-4038-B6F5-43F7BA4C600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3170FB5-2114-48AE-B792-C1E66DF85A5D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210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b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«Комплектующие изделия»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596" y="2663739"/>
            <a:ext cx="9781784" cy="298690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Выпускаемая продукция предназначена для применения в составе промышленной продукции, перечисленной в приложении к постановлению Правительства Российской Федерации № 719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 17 июля 2015 г. «О критериях отнесения промышленной продукции к промышленной продукции, 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 имеющей аналогов, произведенных в Российской Федерации»;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 или мирового технического уровня (в продукте проекта);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Получаемая в ходе реализации проекта продукция не имеет аналогов, производимых в Российской Федерации;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технологии соответствуют принципам наилучших доступных технологий;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:a16="http://schemas.microsoft.com/office/drawing/2014/main" xmlns="" id="{1603905A-4FDF-4D93-ACA2-384E415AA240}"/>
              </a:ext>
            </a:extLst>
          </p:cNvPr>
          <p:cNvGrpSpPr/>
          <p:nvPr/>
        </p:nvGrpSpPr>
        <p:grpSpPr>
          <a:xfrm>
            <a:off x="1460569" y="189734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:a16="http://schemas.microsoft.com/office/drawing/2014/main" xmlns="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:a16="http://schemas.microsoft.com/office/drawing/2014/main" xmlns="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xmlns="" id="{C7A6E178-6C87-49D3-866E-C72E4C819172}"/>
              </a:ext>
            </a:extLst>
          </p:cNvPr>
          <p:cNvSpPr txBox="1">
            <a:spLocks/>
          </p:cNvSpPr>
          <p:nvPr/>
        </p:nvSpPr>
        <p:spPr>
          <a:xfrm>
            <a:off x="2059854" y="5688279"/>
            <a:ext cx="9475467" cy="74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Обязательно соответствие Проекта одному из параметров «Сбыт выпускаемой продукции направлен 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замещение импорта на внутреннем рынке» либо «Соответствие разработок и внедряемых  технологий принципам наилучших доступных технологий».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ABB21D2-9928-4ABD-ACEA-B6F2CC6FDD9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6585"/>
                    </a14:imgEffect>
                    <a14:imgEffect>
                      <a14:saturation sat="210000"/>
                    </a14:imgEffect>
                    <a14:imgEffect>
                      <a14:brightnessContrast bright="-5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rot="10800000">
            <a:off x="1460569" y="5758732"/>
            <a:ext cx="599284" cy="599284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C67A968B-D26F-48CB-AC75-971103640F6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4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795A635-A7C1-426D-95BA-347AB4868152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14</a:t>
            </a:fld>
            <a:endParaRPr lang="ru-RU" altLang="ru-RU" dirty="0"/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xmlns="" id="{41CD9192-CD4E-4805-8D6C-4AB9056A1A6F}"/>
              </a:ext>
            </a:extLst>
          </p:cNvPr>
          <p:cNvSpPr txBox="1">
            <a:spLocks/>
          </p:cNvSpPr>
          <p:nvPr/>
        </p:nvSpPr>
        <p:spPr>
          <a:xfrm>
            <a:off x="1793596" y="1745961"/>
            <a:ext cx="955903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533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Требования к заявителю и основным участникам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CC958FD-B678-457E-8367-A984E08CCC5F}"/>
              </a:ext>
            </a:extLst>
          </p:cNvPr>
          <p:cNvSpPr/>
          <p:nvPr/>
        </p:nvSpPr>
        <p:spPr>
          <a:xfrm>
            <a:off x="1396052" y="1566932"/>
            <a:ext cx="1031108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Юридическое лицо - резидент Московской области, осуществляющее деятельность в сфере промышленности.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 момент подачи заявки раскрыта структура собственности, предоставлены список аффилированных лиц и сведения о бенефициарных владельцах – физических лицах.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Текущее и  прогнозируемое  на  срок  займа финансовое положение Заявителя устойчиво с точки зрения достаточности активов и денежных потоков.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Не находится в процессе реорганизации ( за исключением реорганизации в форме преобразования, слияния или присоединения), ликвидации или банкротства.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просроченной задолженности у заявителя/ аффилированных лиц, задействованных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реализации проекта в качестве основных участников: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налогам, сборам и иным обязательным платежам в бюджеты бюджетной системы РФ,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заработной плате перед работниками,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перед Фондом.</a:t>
            </a:r>
          </a:p>
          <a:p>
            <a:pPr marL="342900" indent="-342900"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Ключевой исполнитель/ поставщик оборудования: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резидент РФ или иностранное юридическое лицо, не зарегистрированное в низконалоговой юрисдикции,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находится в процессе ликвидации или банкротства,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осуществляет деятельность, соответствующую деятельности в рамках проекта, и роли, заявленной в проекте (поставщик оборудования, инжиниринговая компания и т.п.). Компетенции подтверждаются информацией о ранее выполненных аналогичных работах (услугах), произведенной продукцией.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предусмотрены расчеты через низконалоговые юрисдикции.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64986AFC-3766-4CE5-824C-42E2B33476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384680-0443-437C-8603-DEB545202861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27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99463A-B76E-4C8F-870D-1C1B870AF4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37"/>
          <a:stretch/>
        </p:blipFill>
        <p:spPr>
          <a:xfrm>
            <a:off x="1985790" y="944673"/>
            <a:ext cx="8894542" cy="5808552"/>
          </a:xfrm>
          <a:prstGeom prst="rect">
            <a:avLst/>
          </a:prstGeom>
        </p:spPr>
      </p:pic>
      <p:grpSp>
        <p:nvGrpSpPr>
          <p:cNvPr id="10" name="그룹 27">
            <a:extLst>
              <a:ext uri="{FF2B5EF4-FFF2-40B4-BE49-F238E27FC236}">
                <a16:creationId xmlns:a16="http://schemas.microsoft.com/office/drawing/2014/main" xmlns="" id="{368A8D07-9E4D-40E4-B0AA-9BAFB7AB0B72}"/>
              </a:ext>
            </a:extLst>
          </p:cNvPr>
          <p:cNvGrpSpPr/>
          <p:nvPr/>
        </p:nvGrpSpPr>
        <p:grpSpPr>
          <a:xfrm>
            <a:off x="3948834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1" name="갈매기형 수장 23">
              <a:extLst>
                <a:ext uri="{FF2B5EF4-FFF2-40B4-BE49-F238E27FC236}">
                  <a16:creationId xmlns:a16="http://schemas.microsoft.com/office/drawing/2014/main" xmlns="" id="{B165CC3A-8198-495C-B7B3-4A0300E475AB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2" name="갈매기형 수장 24">
              <a:extLst>
                <a:ext uri="{FF2B5EF4-FFF2-40B4-BE49-F238E27FC236}">
                  <a16:creationId xmlns:a16="http://schemas.microsoft.com/office/drawing/2014/main" xmlns="" id="{546B271E-C51C-4EC3-B25E-F84CAE5F71A6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3" name="그룹 27">
            <a:extLst>
              <a:ext uri="{FF2B5EF4-FFF2-40B4-BE49-F238E27FC236}">
                <a16:creationId xmlns:a16="http://schemas.microsoft.com/office/drawing/2014/main" xmlns="" id="{64064BA1-52F4-4952-B09B-AE468A5F8C44}"/>
              </a:ext>
            </a:extLst>
          </p:cNvPr>
          <p:cNvGrpSpPr/>
          <p:nvPr/>
        </p:nvGrpSpPr>
        <p:grpSpPr>
          <a:xfrm>
            <a:off x="6139032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4" name="갈매기형 수장 23">
              <a:extLst>
                <a:ext uri="{FF2B5EF4-FFF2-40B4-BE49-F238E27FC236}">
                  <a16:creationId xmlns:a16="http://schemas.microsoft.com/office/drawing/2014/main" xmlns="" id="{AC9E04DA-2342-43CC-BA8C-EF42F5882C10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5" name="갈매기형 수장 24">
              <a:extLst>
                <a:ext uri="{FF2B5EF4-FFF2-40B4-BE49-F238E27FC236}">
                  <a16:creationId xmlns:a16="http://schemas.microsoft.com/office/drawing/2014/main" xmlns="" id="{DE502BD0-CA20-4662-ADA7-F83018EC393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7" name="그룹 27">
            <a:extLst>
              <a:ext uri="{FF2B5EF4-FFF2-40B4-BE49-F238E27FC236}">
                <a16:creationId xmlns:a16="http://schemas.microsoft.com/office/drawing/2014/main" xmlns="" id="{EAE7B4D0-5C3A-4B17-A85B-F4689625F5B8}"/>
              </a:ext>
            </a:extLst>
          </p:cNvPr>
          <p:cNvGrpSpPr/>
          <p:nvPr/>
        </p:nvGrpSpPr>
        <p:grpSpPr>
          <a:xfrm>
            <a:off x="8180509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8" name="갈매기형 수장 23">
              <a:extLst>
                <a:ext uri="{FF2B5EF4-FFF2-40B4-BE49-F238E27FC236}">
                  <a16:creationId xmlns:a16="http://schemas.microsoft.com/office/drawing/2014/main" xmlns="" id="{D5A91A98-20A5-4221-97D2-89FC79ECF0F3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9" name="갈매기형 수장 24">
              <a:extLst>
                <a:ext uri="{FF2B5EF4-FFF2-40B4-BE49-F238E27FC236}">
                  <a16:creationId xmlns:a16="http://schemas.microsoft.com/office/drawing/2014/main" xmlns="" id="{92D554B1-3143-4B49-B022-633AF2BCCF8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0" name="그룹 27">
            <a:extLst>
              <a:ext uri="{FF2B5EF4-FFF2-40B4-BE49-F238E27FC236}">
                <a16:creationId xmlns:a16="http://schemas.microsoft.com/office/drawing/2014/main" xmlns="" id="{F0CFDFEC-1ED9-4BEF-B326-8BDE8AE379C9}"/>
              </a:ext>
            </a:extLst>
          </p:cNvPr>
          <p:cNvGrpSpPr/>
          <p:nvPr/>
        </p:nvGrpSpPr>
        <p:grpSpPr>
          <a:xfrm>
            <a:off x="1958077" y="291768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1" name="갈매기형 수장 23">
              <a:extLst>
                <a:ext uri="{FF2B5EF4-FFF2-40B4-BE49-F238E27FC236}">
                  <a16:creationId xmlns:a16="http://schemas.microsoft.com/office/drawing/2014/main" xmlns="" id="{172AD5B2-63B5-4D27-A640-EDCB005C9605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2" name="갈매기형 수장 24">
              <a:extLst>
                <a:ext uri="{FF2B5EF4-FFF2-40B4-BE49-F238E27FC236}">
                  <a16:creationId xmlns:a16="http://schemas.microsoft.com/office/drawing/2014/main" xmlns="" id="{03B5C0AF-A353-4547-A59C-80E4114EFDCD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4" name="그룹 27">
            <a:extLst>
              <a:ext uri="{FF2B5EF4-FFF2-40B4-BE49-F238E27FC236}">
                <a16:creationId xmlns:a16="http://schemas.microsoft.com/office/drawing/2014/main" xmlns="" id="{F2884041-36DB-4B80-8973-22D76DA452C3}"/>
              </a:ext>
            </a:extLst>
          </p:cNvPr>
          <p:cNvGrpSpPr/>
          <p:nvPr/>
        </p:nvGrpSpPr>
        <p:grpSpPr>
          <a:xfrm>
            <a:off x="5009283" y="291768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5" name="갈매기형 수장 23">
              <a:extLst>
                <a:ext uri="{FF2B5EF4-FFF2-40B4-BE49-F238E27FC236}">
                  <a16:creationId xmlns:a16="http://schemas.microsoft.com/office/drawing/2014/main" xmlns="" id="{020709C3-69A2-44B1-9020-E7B7F93A6111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6" name="갈매기형 수장 24">
              <a:extLst>
                <a:ext uri="{FF2B5EF4-FFF2-40B4-BE49-F238E27FC236}">
                  <a16:creationId xmlns:a16="http://schemas.microsoft.com/office/drawing/2014/main" xmlns="" id="{6AC4EF7D-2D44-48F7-8B4E-D72A77206539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7" name="그룹 27">
            <a:extLst>
              <a:ext uri="{FF2B5EF4-FFF2-40B4-BE49-F238E27FC236}">
                <a16:creationId xmlns:a16="http://schemas.microsoft.com/office/drawing/2014/main" xmlns="" id="{9BDD718F-3310-4A66-AD30-A0DE7AEAE0C5}"/>
              </a:ext>
            </a:extLst>
          </p:cNvPr>
          <p:cNvGrpSpPr/>
          <p:nvPr/>
        </p:nvGrpSpPr>
        <p:grpSpPr>
          <a:xfrm>
            <a:off x="7660864" y="2917688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8" name="갈매기형 수장 23">
              <a:extLst>
                <a:ext uri="{FF2B5EF4-FFF2-40B4-BE49-F238E27FC236}">
                  <a16:creationId xmlns:a16="http://schemas.microsoft.com/office/drawing/2014/main" xmlns="" id="{B6805A69-F2BC-4CED-A298-B68438301090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갈매기형 수장 24">
              <a:extLst>
                <a:ext uri="{FF2B5EF4-FFF2-40B4-BE49-F238E27FC236}">
                  <a16:creationId xmlns:a16="http://schemas.microsoft.com/office/drawing/2014/main" xmlns="" id="{A3DB8E1B-3BA4-42AD-90BD-8FCE81FC02CB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0" name="그룹 27">
            <a:extLst>
              <a:ext uri="{FF2B5EF4-FFF2-40B4-BE49-F238E27FC236}">
                <a16:creationId xmlns:a16="http://schemas.microsoft.com/office/drawing/2014/main" xmlns="" id="{C437A6E0-0143-47CA-9A97-DE8C45BA2D10}"/>
              </a:ext>
            </a:extLst>
          </p:cNvPr>
          <p:cNvGrpSpPr/>
          <p:nvPr/>
        </p:nvGrpSpPr>
        <p:grpSpPr>
          <a:xfrm>
            <a:off x="1958077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1" name="갈매기형 수장 23">
              <a:extLst>
                <a:ext uri="{FF2B5EF4-FFF2-40B4-BE49-F238E27FC236}">
                  <a16:creationId xmlns:a16="http://schemas.microsoft.com/office/drawing/2014/main" xmlns="" id="{7CC1F2D5-14EB-450B-B98E-EF664216AC92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2" name="갈매기형 수장 24">
              <a:extLst>
                <a:ext uri="{FF2B5EF4-FFF2-40B4-BE49-F238E27FC236}">
                  <a16:creationId xmlns:a16="http://schemas.microsoft.com/office/drawing/2014/main" xmlns="" id="{CC00234F-FBA2-4699-88BF-A79AA9FDE800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3" name="그룹 27">
            <a:extLst>
              <a:ext uri="{FF2B5EF4-FFF2-40B4-BE49-F238E27FC236}">
                <a16:creationId xmlns:a16="http://schemas.microsoft.com/office/drawing/2014/main" xmlns="" id="{64695A92-2F85-4700-92DD-C07C3732C1EC}"/>
              </a:ext>
            </a:extLst>
          </p:cNvPr>
          <p:cNvGrpSpPr/>
          <p:nvPr/>
        </p:nvGrpSpPr>
        <p:grpSpPr>
          <a:xfrm>
            <a:off x="4045050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4" name="갈매기형 수장 23">
              <a:extLst>
                <a:ext uri="{FF2B5EF4-FFF2-40B4-BE49-F238E27FC236}">
                  <a16:creationId xmlns:a16="http://schemas.microsoft.com/office/drawing/2014/main" xmlns="" id="{6E22936F-8721-4134-8E25-3DBEE99C37C4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5" name="갈매기형 수장 24">
              <a:extLst>
                <a:ext uri="{FF2B5EF4-FFF2-40B4-BE49-F238E27FC236}">
                  <a16:creationId xmlns:a16="http://schemas.microsoft.com/office/drawing/2014/main" xmlns="" id="{61A0FA77-5188-4624-BF55-7790798D3916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6" name="그룹 27">
            <a:extLst>
              <a:ext uri="{FF2B5EF4-FFF2-40B4-BE49-F238E27FC236}">
                <a16:creationId xmlns:a16="http://schemas.microsoft.com/office/drawing/2014/main" xmlns="" id="{42B78F57-740B-4FFC-91A1-497BA0DCCAF7}"/>
              </a:ext>
            </a:extLst>
          </p:cNvPr>
          <p:cNvGrpSpPr/>
          <p:nvPr/>
        </p:nvGrpSpPr>
        <p:grpSpPr>
          <a:xfrm>
            <a:off x="6226190" y="5429250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7" name="갈매기형 수장 23">
              <a:extLst>
                <a:ext uri="{FF2B5EF4-FFF2-40B4-BE49-F238E27FC236}">
                  <a16:creationId xmlns:a16="http://schemas.microsoft.com/office/drawing/2014/main" xmlns="" id="{43A38B48-464A-49D3-8928-9A265BE56F23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8" name="갈매기형 수장 24">
              <a:extLst>
                <a:ext uri="{FF2B5EF4-FFF2-40B4-BE49-F238E27FC236}">
                  <a16:creationId xmlns:a16="http://schemas.microsoft.com/office/drawing/2014/main" xmlns="" id="{8B271DC3-82DE-4E7E-B51B-9C1BA03214D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9" name="그룹 27">
            <a:extLst>
              <a:ext uri="{FF2B5EF4-FFF2-40B4-BE49-F238E27FC236}">
                <a16:creationId xmlns:a16="http://schemas.microsoft.com/office/drawing/2014/main" xmlns="" id="{4B01774D-4ED1-44E0-B29D-CF21B75386A2}"/>
              </a:ext>
            </a:extLst>
          </p:cNvPr>
          <p:cNvGrpSpPr/>
          <p:nvPr/>
        </p:nvGrpSpPr>
        <p:grpSpPr>
          <a:xfrm>
            <a:off x="8269527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0" name="갈매기형 수장 23">
              <a:extLst>
                <a:ext uri="{FF2B5EF4-FFF2-40B4-BE49-F238E27FC236}">
                  <a16:creationId xmlns:a16="http://schemas.microsoft.com/office/drawing/2014/main" xmlns="" id="{212F96ED-62FC-4E5A-BC1D-D9A09E8208BE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1" name="갈매기형 수장 24">
              <a:extLst>
                <a:ext uri="{FF2B5EF4-FFF2-40B4-BE49-F238E27FC236}">
                  <a16:creationId xmlns:a16="http://schemas.microsoft.com/office/drawing/2014/main" xmlns="" id="{F6771D8A-D389-48AC-BC30-5FD16B7B3AF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45" name="TextBox 15">
            <a:extLst>
              <a:ext uri="{FF2B5EF4-FFF2-40B4-BE49-F238E27FC236}">
                <a16:creationId xmlns:a16="http://schemas.microsoft.com/office/drawing/2014/main" xmlns="" id="{B754B421-C090-4A7D-9A30-391C0850C3F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4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№3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943893F-EA61-4AEA-9521-0DE5C125264F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56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11E28D-7982-424A-954E-D7762068E6CB}"/>
              </a:ext>
            </a:extLst>
          </p:cNvPr>
          <p:cNvSpPr txBox="1"/>
          <p:nvPr/>
        </p:nvSpPr>
        <p:spPr>
          <a:xfrm>
            <a:off x="1757298" y="1881838"/>
            <a:ext cx="472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D40000"/>
                </a:solidFill>
                <a:latin typeface="Century Gothic" panose="020B0502020202020204"/>
              </a:rPr>
              <a:t>Проекты развития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Программы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A00FAB-B5D4-4F74-B1C9-D9F68B123A84}"/>
              </a:ext>
            </a:extLst>
          </p:cNvPr>
          <p:cNvSpPr txBox="1"/>
          <p:nvPr/>
        </p:nvSpPr>
        <p:spPr>
          <a:xfrm>
            <a:off x="6493977" y="1881838"/>
            <a:ext cx="467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D40000"/>
                </a:solidFill>
                <a:latin typeface="Century Gothic" panose="020B0502020202020204"/>
              </a:rPr>
              <a:t>Комплектующие изделия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27" name="Прямоугольник 2">
            <a:extLst>
              <a:ext uri="{FF2B5EF4-FFF2-40B4-BE49-F238E27FC236}">
                <a16:creationId xmlns:a16="http://schemas.microsoft.com/office/drawing/2014/main" xmlns="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303755" y="3705487"/>
            <a:ext cx="4055312" cy="118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высокотехнологичной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продукции импортозамещения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экспортной продукции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8" name="Прямоугольник 2">
            <a:extLst>
              <a:ext uri="{FF2B5EF4-FFF2-40B4-BE49-F238E27FC236}">
                <a16:creationId xmlns:a16="http://schemas.microsoft.com/office/drawing/2014/main" xmlns="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097701" y="3705487"/>
            <a:ext cx="3829618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комплектующих изделий </a:t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конечной продукции российского производства*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xmlns="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1967262" y="2807617"/>
            <a:ext cx="9252087" cy="37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 на модернизацию и/или организацию нового производства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:a16="http://schemas.microsoft.com/office/drawing/2014/main" xmlns="" id="{BB04023A-7A53-474C-A184-C3C86FC47FF3}"/>
              </a:ext>
            </a:extLst>
          </p:cNvPr>
          <p:cNvGrpSpPr/>
          <p:nvPr/>
        </p:nvGrpSpPr>
        <p:grpSpPr>
          <a:xfrm>
            <a:off x="1953064" y="382224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:a16="http://schemas.microsoft.com/office/drawing/2014/main" xmlns="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:a16="http://schemas.microsoft.com/office/drawing/2014/main" xmlns="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76C6751F-9F8C-466F-A52F-05A5AD60AD10}"/>
              </a:ext>
            </a:extLst>
          </p:cNvPr>
          <p:cNvSpPr/>
          <p:nvPr/>
        </p:nvSpPr>
        <p:spPr>
          <a:xfrm>
            <a:off x="1681656" y="6147539"/>
            <a:ext cx="9823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Комплектующие изделия, повышающие уровень локализации конечной российской продукции, перечисленной в приложении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постановлению Правительства РФ от 17 июля 2015 г. № 719</a:t>
            </a: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xmlns="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736313" y="2547749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57298" y="3429000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482687" y="3429000"/>
            <a:ext cx="0" cy="1464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8717E035-52F6-4443-B8FC-DF00B00260E4}"/>
              </a:ext>
            </a:extLst>
          </p:cNvPr>
          <p:cNvCxnSpPr/>
          <p:nvPr/>
        </p:nvCxnSpPr>
        <p:spPr>
          <a:xfrm flipV="1">
            <a:off x="6482687" y="1677594"/>
            <a:ext cx="0" cy="870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27">
            <a:extLst>
              <a:ext uri="{FF2B5EF4-FFF2-40B4-BE49-F238E27FC236}">
                <a16:creationId xmlns:a16="http://schemas.microsoft.com/office/drawing/2014/main" xmlns="" id="{23F5717E-6E56-4294-9FA5-14276D4BF6CC}"/>
              </a:ext>
            </a:extLst>
          </p:cNvPr>
          <p:cNvGrpSpPr/>
          <p:nvPr/>
        </p:nvGrpSpPr>
        <p:grpSpPr>
          <a:xfrm>
            <a:off x="1951733" y="4224176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2" name="갈매기형 수장 23">
              <a:extLst>
                <a:ext uri="{FF2B5EF4-FFF2-40B4-BE49-F238E27FC236}">
                  <a16:creationId xmlns:a16="http://schemas.microsoft.com/office/drawing/2014/main" xmlns="" id="{7007FBEE-B886-4AE0-BB0D-2DCA137B726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3" name="갈매기형 수장 24">
              <a:extLst>
                <a:ext uri="{FF2B5EF4-FFF2-40B4-BE49-F238E27FC236}">
                  <a16:creationId xmlns:a16="http://schemas.microsoft.com/office/drawing/2014/main" xmlns="" id="{A94C5F0F-8BFB-4302-B033-12D325AE477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4" name="그룹 27">
            <a:extLst>
              <a:ext uri="{FF2B5EF4-FFF2-40B4-BE49-F238E27FC236}">
                <a16:creationId xmlns:a16="http://schemas.microsoft.com/office/drawing/2014/main" xmlns="" id="{BEA2078A-5FFC-47F9-A938-929017672435}"/>
              </a:ext>
            </a:extLst>
          </p:cNvPr>
          <p:cNvGrpSpPr/>
          <p:nvPr/>
        </p:nvGrpSpPr>
        <p:grpSpPr>
          <a:xfrm>
            <a:off x="1951733" y="4627972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5" name="갈매기형 수장 23">
              <a:extLst>
                <a:ext uri="{FF2B5EF4-FFF2-40B4-BE49-F238E27FC236}">
                  <a16:creationId xmlns:a16="http://schemas.microsoft.com/office/drawing/2014/main" xmlns="" id="{7608F42C-AA23-4D8B-BA38-6E0A233864EC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6" name="갈매기형 수장 24">
              <a:extLst>
                <a:ext uri="{FF2B5EF4-FFF2-40B4-BE49-F238E27FC236}">
                  <a16:creationId xmlns:a16="http://schemas.microsoft.com/office/drawing/2014/main" xmlns="" id="{8FE1423A-6DC7-4B7F-BB83-14F579A3A0E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7" name="그룹 27">
            <a:extLst>
              <a:ext uri="{FF2B5EF4-FFF2-40B4-BE49-F238E27FC236}">
                <a16:creationId xmlns:a16="http://schemas.microsoft.com/office/drawing/2014/main" xmlns="" id="{03CA243B-12CF-46E8-88D4-4336F3ABA4C4}"/>
              </a:ext>
            </a:extLst>
          </p:cNvPr>
          <p:cNvGrpSpPr/>
          <p:nvPr/>
        </p:nvGrpSpPr>
        <p:grpSpPr>
          <a:xfrm>
            <a:off x="6808114" y="381560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:a16="http://schemas.microsoft.com/office/drawing/2014/main" xmlns="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:a16="http://schemas.microsoft.com/office/drawing/2014/main" xmlns="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85645667"/>
              </p:ext>
            </p:extLst>
          </p:nvPr>
        </p:nvGraphicFramePr>
        <p:xfrm>
          <a:off x="1157635" y="947650"/>
          <a:ext cx="10565791" cy="554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6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6498">
                  <a:extLst>
                    <a:ext uri="{9D8B030D-6E8A-4147-A177-3AD203B41FA5}">
                      <a16:colId xmlns:a16="http://schemas.microsoft.com/office/drawing/2014/main" xmlns="" val="2304823089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000" b="1" dirty="0">
                          <a:solidFill>
                            <a:srgbClr val="D40000"/>
                          </a:solidFill>
                        </a:rPr>
                        <a:t>Проекты развития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000" b="1" dirty="0">
                          <a:solidFill>
                            <a:srgbClr val="D40000"/>
                          </a:solidFill>
                        </a:rPr>
                        <a:t>Комплектующие изделия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dirty="0">
                          <a:latin typeface="+mn-lt"/>
                        </a:rPr>
                        <a:t>1% </a:t>
                      </a:r>
                      <a:r>
                        <a:rPr lang="ru-RU" sz="1300" dirty="0">
                          <a:latin typeface="+mn-lt"/>
                        </a:rPr>
                        <a:t>- первые три года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600" b="1" dirty="0">
                          <a:latin typeface="+mn-lt"/>
                        </a:rPr>
                        <a:t>5%</a:t>
                      </a:r>
                      <a:r>
                        <a:rPr lang="ru-RU" sz="1600" dirty="0">
                          <a:latin typeface="+mn-lt"/>
                        </a:rPr>
                        <a:t> </a:t>
                      </a:r>
                      <a:r>
                        <a:rPr lang="ru-RU" sz="1300" dirty="0">
                          <a:latin typeface="+mn-lt"/>
                        </a:rPr>
                        <a:t>- оставшийся срок 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28,6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Софинансирование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Целевой объем продаж </a:t>
                      </a: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новой продукции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серийного производства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серийного производства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27918" y="1693762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352435" y="2413602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343791" y="3005929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327918" y="3702888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1327918" y="4303710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1327918" y="5042788"/>
            <a:ext cx="554306" cy="554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5400B8C-0F6B-469C-8041-E05D91712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/>
                </a14:imgProps>
              </a:ext>
              <a:ext uri="{837473B0-CC2E-450A-ABE3-18F120FF3D39}">
                <a1611:picAttrSrcUrl xmlns:a1611="http://schemas.microsoft.com/office/drawing/2016/11/main" xmlns="" r:id="rId23"/>
              </a:ext>
            </a:extLst>
          </a:blip>
          <a:stretch>
            <a:fillRect/>
          </a:stretch>
        </p:blipFill>
        <p:spPr>
          <a:xfrm>
            <a:off x="1394192" y="5975286"/>
            <a:ext cx="400912" cy="400912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xmlns="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07BC11D0-B4B2-4782-8421-1253A41A2D81}"/>
              </a:ext>
            </a:extLst>
          </p:cNvPr>
          <p:cNvCxnSpPr/>
          <p:nvPr/>
        </p:nvCxnSpPr>
        <p:spPr>
          <a:xfrm>
            <a:off x="1157634" y="1680114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3EBEAE72-0082-4730-AB02-A140AD3765EA}"/>
              </a:ext>
            </a:extLst>
          </p:cNvPr>
          <p:cNvCxnSpPr/>
          <p:nvPr/>
        </p:nvCxnSpPr>
        <p:spPr>
          <a:xfrm>
            <a:off x="8484773" y="1693762"/>
            <a:ext cx="0" cy="4827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B8476FB9-49D1-4CC1-9D86-278A4B82D85A}"/>
              </a:ext>
            </a:extLst>
          </p:cNvPr>
          <p:cNvCxnSpPr/>
          <p:nvPr/>
        </p:nvCxnSpPr>
        <p:spPr>
          <a:xfrm>
            <a:off x="5277549" y="1680114"/>
            <a:ext cx="0" cy="484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9195" t="20028" r="21238" b="20402"/>
          <a:stretch/>
        </p:blipFill>
        <p:spPr>
          <a:xfrm>
            <a:off x="2153929" y="5549108"/>
            <a:ext cx="648000" cy="6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xmlns="" id="{BFDB79A3-FED7-45D8-BC74-F0A552505C63}"/>
              </a:ext>
            </a:extLst>
          </p:cNvPr>
          <p:cNvSpPr/>
          <p:nvPr/>
        </p:nvSpPr>
        <p:spPr>
          <a:xfrm>
            <a:off x="2039689" y="3308580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xmlns="" id="{CCE06F77-5673-4878-B33E-AB1FB4A9D734}"/>
              </a:ext>
            </a:extLst>
          </p:cNvPr>
          <p:cNvSpPr/>
          <p:nvPr/>
        </p:nvSpPr>
        <p:spPr>
          <a:xfrm>
            <a:off x="2039028" y="5425184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xmlns="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40" y="1489619"/>
            <a:ext cx="6465628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Разработка нового продукта или технологии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5940" y="2527185"/>
            <a:ext cx="6100675" cy="334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xmlns="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5938" y="3532344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xmlns="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5275" y="4594080"/>
            <a:ext cx="8052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xmlns="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86046" y="5695582"/>
            <a:ext cx="7604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17646" t="9199" r="1888" b="868"/>
          <a:stretch/>
        </p:blipFill>
        <p:spPr>
          <a:xfrm>
            <a:off x="2117099" y="2410256"/>
            <a:ext cx="714482" cy="54300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xmlns="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xmlns="" id="{358B45C2-0743-4525-9675-9485BCCA9CBE}"/>
              </a:ext>
            </a:extLst>
          </p:cNvPr>
          <p:cNvSpPr/>
          <p:nvPr/>
        </p:nvSpPr>
        <p:spPr>
          <a:xfrm>
            <a:off x="2039692" y="224461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117099" y="1218757"/>
            <a:ext cx="771236" cy="771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2181954" y="3446408"/>
            <a:ext cx="594885" cy="594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2176635" y="4576634"/>
            <a:ext cx="624786" cy="624786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xmlns="" id="{D3D605EE-9338-42C6-936A-4BB1DEC49837}"/>
              </a:ext>
            </a:extLst>
          </p:cNvPr>
          <p:cNvSpPr/>
          <p:nvPr/>
        </p:nvSpPr>
        <p:spPr>
          <a:xfrm>
            <a:off x="2039028" y="437011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04A2559-AF89-46AE-9FCA-53DEE2BA367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№1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11.</a:t>
            </a: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xmlns="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8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E59CFC-392E-467C-B3B2-FF0F4B42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124984" y="2331387"/>
            <a:ext cx="737007" cy="737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20EE28-0F59-49C3-A2E8-843D46D45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142765" y="1191787"/>
            <a:ext cx="701444" cy="738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Нельзя использовать средства займа на: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6" name="타원 10">
            <a:extLst>
              <a:ext uri="{FF2B5EF4-FFF2-40B4-BE49-F238E27FC236}">
                <a16:creationId xmlns:a16="http://schemas.microsoft.com/office/drawing/2014/main" xmlns="" id="{358B45C2-0743-4525-9675-9485BCCA9CBE}"/>
              </a:ext>
            </a:extLst>
          </p:cNvPr>
          <p:cNvSpPr/>
          <p:nvPr/>
        </p:nvSpPr>
        <p:spPr>
          <a:xfrm>
            <a:off x="2043488" y="2249610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9D06D83-8C7E-45C5-AAB7-39FF8DA69800}"/>
              </a:ext>
            </a:extLst>
          </p:cNvPr>
          <p:cNvSpPr txBox="1"/>
          <p:nvPr/>
        </p:nvSpPr>
        <p:spPr bwMode="auto">
          <a:xfrm>
            <a:off x="4974019" y="3217318"/>
            <a:ext cx="1817329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defTabSz="914400" latinLnBrk="1">
              <a:defRPr/>
            </a:pPr>
            <a:endParaRPr lang="en-US" altLang="ko-KR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타원 14">
            <a:extLst>
              <a:ext uri="{FF2B5EF4-FFF2-40B4-BE49-F238E27FC236}">
                <a16:creationId xmlns:a16="http://schemas.microsoft.com/office/drawing/2014/main" xmlns="" id="{BFDB79A3-FED7-45D8-BC74-F0A552505C63}"/>
              </a:ext>
            </a:extLst>
          </p:cNvPr>
          <p:cNvSpPr/>
          <p:nvPr/>
        </p:nvSpPr>
        <p:spPr>
          <a:xfrm>
            <a:off x="2043488" y="3298068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xmlns="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739" y="1441674"/>
            <a:ext cx="8487423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 и капитальный ремонт зданий и сооружений</a:t>
            </a: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9739" y="2542427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Проведение научно-исследовательских работ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xmlns="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9739" y="3580635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недвижимого имущества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xmlns="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9739" y="4628532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Производство продукции военного назначения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xmlns="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99739" y="5535032"/>
            <a:ext cx="8487423" cy="6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Рефинансирование заемных средств и уплату % 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 привлеченным кредитам/займам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BC6CAB-C1E2-4E0C-964B-449B9DFF33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204032" y="3463539"/>
            <a:ext cx="597371" cy="5973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4981F07-12F6-4FF4-8A9F-1187CF739F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212168" y="3421433"/>
            <a:ext cx="340212" cy="3184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F1EB8C3-65B7-4452-8278-F8189C236C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2127934" y="4448773"/>
            <a:ext cx="758827" cy="6514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41A9BA9-CF22-4014-8C82-38BB4E5BF87E}"/>
              </a:ext>
            </a:extLst>
          </p:cNvPr>
          <p:cNvPicPr>
            <a:picLocks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rcRect l="7352" r="8436" b="7143"/>
          <a:stretch/>
        </p:blipFill>
        <p:spPr>
          <a:xfrm>
            <a:off x="2127934" y="5535032"/>
            <a:ext cx="744979" cy="567750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xmlns="" id="{3156EC27-5BD8-4755-A982-BACAE8BE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타원 8">
            <a:extLst>
              <a:ext uri="{FF2B5EF4-FFF2-40B4-BE49-F238E27FC236}">
                <a16:creationId xmlns:a16="http://schemas.microsoft.com/office/drawing/2014/main" xmlns="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타원 12">
            <a:extLst>
              <a:ext uri="{FF2B5EF4-FFF2-40B4-BE49-F238E27FC236}">
                <a16:creationId xmlns:a16="http://schemas.microsoft.com/office/drawing/2014/main" xmlns="" id="{D3D605EE-9338-42C6-936A-4BB1DEC49837}"/>
              </a:ext>
            </a:extLst>
          </p:cNvPr>
          <p:cNvSpPr/>
          <p:nvPr/>
        </p:nvSpPr>
        <p:spPr>
          <a:xfrm>
            <a:off x="2044594" y="4345965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xmlns="" id="{CCE06F77-5673-4878-B33E-AB1FB4A9D734}"/>
              </a:ext>
            </a:extLst>
          </p:cNvPr>
          <p:cNvSpPr/>
          <p:nvPr/>
        </p:nvSpPr>
        <p:spPr>
          <a:xfrm>
            <a:off x="2044859" y="539374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9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** - принимается в залог после ввода в эксплуатацию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109D55C8-D3D2-4C13-BE97-FCE090D56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86998"/>
              </p:ext>
            </p:extLst>
          </p:nvPr>
        </p:nvGraphicFramePr>
        <p:xfrm>
          <a:off x="1648464" y="1504828"/>
          <a:ext cx="9862499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займа**)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xmlns="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xmlns="" id="{DE7FD6B5-D77A-46BC-956C-1AE78503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25096"/>
              </p:ext>
            </p:extLst>
          </p:nvPr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xmlns="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0865E48-F749-402B-89F0-D2702098DC9C}"/>
              </a:ext>
            </a:extLst>
          </p:cNvPr>
          <p:cNvCxnSpPr/>
          <p:nvPr/>
        </p:nvCxnSpPr>
        <p:spPr>
          <a:xfrm flipH="1">
            <a:off x="1648463" y="32481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B953327-CF26-4AE4-B9B3-8A224D51975F}"/>
              </a:ext>
            </a:extLst>
          </p:cNvPr>
          <p:cNvCxnSpPr/>
          <p:nvPr/>
        </p:nvCxnSpPr>
        <p:spPr>
          <a:xfrm>
            <a:off x="10436630" y="32481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Критерии отбора проектов по программам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2A435CD1-B73F-46AA-9CFC-37F4A38B7F8B}"/>
              </a:ext>
            </a:extLst>
          </p:cNvPr>
          <p:cNvSpPr txBox="1">
            <a:spLocks/>
          </p:cNvSpPr>
          <p:nvPr/>
        </p:nvSpPr>
        <p:spPr>
          <a:xfrm>
            <a:off x="1757298" y="1958928"/>
            <a:ext cx="9166954" cy="3724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Рыночная перспективность и потенциал импортозамещения/ экспортный потенциал продукта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Производственная обоснованность проекта и стратегическая заинтересованность компании в его реализации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Научно-техническая перспективность продукта и проекта, включая соответствие принципам наилучших доступных технологий (НДТ)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Финансово-экономическая эффективность и устойчивость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Финансовая состоятельность заявителя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Качество и достаточность обеспечения возврата займа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Юридическая состоятельность Заявителя, лиц, предоставивших обеспечение, ключевых исполнителей и схемы реализации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xmlns="" id="{05D2DA2B-09C5-4989-B457-BB2CC2A8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05D7C9-9606-4804-B34A-C7BA7063D070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на слайдах 12 - 15.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56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xmlns="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:a16="http://schemas.microsoft.com/office/drawing/2014/main" xmlns="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" y="3290204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xmlns="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41" y="1354649"/>
            <a:ext cx="2594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Регистрация в Личном кабинете на сайте Фонда и заполнение резюме проекта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xmlns="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00" y="4656193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xmlns="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90" y="1371719"/>
            <a:ext cx="2983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7" y="2004263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:a16="http://schemas.microsoft.com/office/drawing/2014/main" xmlns="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592000" y="5117859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xmlns="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3974590" y="2022124"/>
            <a:ext cx="2508530" cy="9592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критериям. Структурирование сделки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xmlns="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98" y="331243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xmlns="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330227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xmlns="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16" y="3321936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:a16="http://schemas.microsoft.com/office/drawing/2014/main" xmlns="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7" y="3313996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:a16="http://schemas.microsoft.com/office/drawing/2014/main" xmlns="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3315937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xmlns="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80" y="4656193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xmlns="" id="{1DDEE60B-7005-4AF1-B569-9F13720C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876" y="1371572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Рассмотрение проекта ФРП РФ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440" y="4678367"/>
            <a:ext cx="1597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:a16="http://schemas.microsoft.com/office/drawing/2014/main" xmlns="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5486985" y="5100126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5" name="Прямоугольник 2">
            <a:extLst>
              <a:ext uri="{FF2B5EF4-FFF2-40B4-BE49-F238E27FC236}">
                <a16:creationId xmlns:a16="http://schemas.microsoft.com/office/drawing/2014/main" xmlns="" id="{5C27B4D7-64B9-4B06-B99A-DC6A0CC8B812}"/>
              </a:ext>
            </a:extLst>
          </p:cNvPr>
          <p:cNvSpPr txBox="1">
            <a:spLocks/>
          </p:cNvSpPr>
          <p:nvPr/>
        </p:nvSpPr>
        <p:spPr>
          <a:xfrm>
            <a:off x="7007671" y="2009072"/>
            <a:ext cx="2736817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проекта,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xmlns="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8458439" y="5129515"/>
            <a:ext cx="2648561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:a16="http://schemas.microsoft.com/office/drawing/2014/main" xmlns="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75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:a16="http://schemas.microsoft.com/office/drawing/2014/main" xmlns="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6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xmlns="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538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:a16="http://schemas.microsoft.com/office/drawing/2014/main" xmlns="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99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xmlns="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701" y="3292343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:a16="http://schemas.microsoft.com/office/drawing/2014/main" xmlns="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62" y="3284403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xmlns="" id="{5019B78F-3950-47FF-9F37-79AC61DA2DB2}"/>
              </a:ext>
            </a:extLst>
          </p:cNvPr>
          <p:cNvCxnSpPr/>
          <p:nvPr/>
        </p:nvCxnSpPr>
        <p:spPr>
          <a:xfrm>
            <a:off x="2592000" y="4073303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E80978CC-EF64-495C-92AB-C2CD0193DB3C}"/>
              </a:ext>
            </a:extLst>
          </p:cNvPr>
          <p:cNvCxnSpPr/>
          <p:nvPr/>
        </p:nvCxnSpPr>
        <p:spPr>
          <a:xfrm>
            <a:off x="5481336" y="407006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xmlns="" id="{2ED4CB5E-E5D2-4D14-A8B2-567F5312C247}"/>
              </a:ext>
            </a:extLst>
          </p:cNvPr>
          <p:cNvCxnSpPr/>
          <p:nvPr/>
        </p:nvCxnSpPr>
        <p:spPr>
          <a:xfrm flipV="1">
            <a:off x="6990384" y="1425854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3971541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078996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xmlns="" id="{433876EE-A39D-4BF8-B2DC-A6AA28D6A8BE}"/>
              </a:ext>
            </a:extLst>
          </p:cNvPr>
          <p:cNvCxnSpPr/>
          <p:nvPr/>
        </p:nvCxnSpPr>
        <p:spPr>
          <a:xfrm>
            <a:off x="8481662" y="4076316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9">
            <a:extLst>
              <a:ext uri="{FF2B5EF4-FFF2-40B4-BE49-F238E27FC236}">
                <a16:creationId xmlns:a16="http://schemas.microsoft.com/office/drawing/2014/main" xmlns="" id="{CA0C04E7-93A1-41C2-8F6C-42745D9F6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4529" y="3306945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7</a:t>
            </a:r>
          </a:p>
        </p:txBody>
      </p:sp>
      <p:pic>
        <p:nvPicPr>
          <p:cNvPr id="115" name="Рисунок 20">
            <a:extLst>
              <a:ext uri="{FF2B5EF4-FFF2-40B4-BE49-F238E27FC236}">
                <a16:creationId xmlns:a16="http://schemas.microsoft.com/office/drawing/2014/main" xmlns="" id="{D0A364AC-D6A4-4F26-8D30-4AFD4854C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25" y="3287520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xmlns="" id="{04403ED4-7935-458B-913D-BCE646D49084}"/>
              </a:ext>
            </a:extLst>
          </p:cNvPr>
          <p:cNvCxnSpPr/>
          <p:nvPr/>
        </p:nvCxnSpPr>
        <p:spPr>
          <a:xfrm flipV="1">
            <a:off x="9980329" y="1439683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>
            <a:extLst>
              <a:ext uri="{FF2B5EF4-FFF2-40B4-BE49-F238E27FC236}">
                <a16:creationId xmlns:a16="http://schemas.microsoft.com/office/drawing/2014/main" xmlns="" id="{CE5B406C-A47F-414A-BFCC-459D7949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820" y="1368653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:a16="http://schemas.microsoft.com/office/drawing/2014/main" xmlns="" id="{E7A6A2CD-E1B4-496A-B9BB-DF82E69111C1}"/>
              </a:ext>
            </a:extLst>
          </p:cNvPr>
          <p:cNvSpPr txBox="1">
            <a:spLocks/>
          </p:cNvSpPr>
          <p:nvPr/>
        </p:nvSpPr>
        <p:spPr>
          <a:xfrm>
            <a:off x="9980329" y="2015097"/>
            <a:ext cx="2138845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заявителя с Фондом в процессе мониторинга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54F4E6D-2013-4069-86CE-C8ED7F7C8CD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№3 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16.</a:t>
            </a: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Документы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xmlns="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2"/>
            <a:ext cx="9475467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документов, предоставляемых в Фонд на этапах рассмотрения заявки размещен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сайте Фонда – раздел «Финансовая поддержка»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2E366DD5-A01B-44C0-A8C2-D163C0383D98}"/>
              </a:ext>
            </a:extLst>
          </p:cNvPr>
          <p:cNvSpPr txBox="1">
            <a:spLocks/>
          </p:cNvSpPr>
          <p:nvPr/>
        </p:nvSpPr>
        <p:spPr>
          <a:xfrm>
            <a:off x="1136294" y="1171812"/>
            <a:ext cx="1444982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ЧЕК-ЛИСТ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7BE4C8-80AE-4DC7-91C5-D2B519B08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452175" y="1614082"/>
            <a:ext cx="336842" cy="490943"/>
          </a:xfrm>
          <a:prstGeom prst="rect">
            <a:avLst/>
          </a:prstGeom>
        </p:spPr>
      </p:pic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402925"/>
            <a:ext cx="6115049" cy="3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Юридические документы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отчетность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Документы проекта*: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Техническое задание по проекту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Календарный 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Смета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модель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обеспечения, оценка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8DA2FCC-5B50-485A-9687-4B967A048D59}"/>
              </a:ext>
            </a:extLst>
          </p:cNvPr>
          <p:cNvSpPr/>
          <p:nvPr/>
        </p:nvSpPr>
        <p:spPr>
          <a:xfrm>
            <a:off x="1648464" y="6146754"/>
            <a:ext cx="9629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Методические рекомендации по оформлению документов проекта размещены на сайте Фонда – раздел «Финансовая поддержка» </a:t>
            </a:r>
            <a:r>
              <a:rPr lang="ru-RU" sz="1100" dirty="0">
                <a:solidFill>
                  <a:srgbClr val="0070C0"/>
                </a:solidFill>
              </a:rPr>
              <a:t>https://frpmo.ru/support/.</a:t>
            </a:r>
          </a:p>
        </p:txBody>
      </p:sp>
      <p:sp>
        <p:nvSpPr>
          <p:cNvPr id="12" name="Номер слайда 6">
            <a:extLst>
              <a:ext uri="{FF2B5EF4-FFF2-40B4-BE49-F238E27FC236}">
                <a16:creationId xmlns:a16="http://schemas.microsoft.com/office/drawing/2014/main" xmlns="" id="{8321713F-8C7D-4799-9DB0-1CAF8E0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2389</TotalTime>
  <Words>1293</Words>
  <Application>Microsoft Office PowerPoint</Application>
  <PresentationFormat>Произвольный</PresentationFormat>
  <Paragraphs>252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Презентация PowerPoint</vt:lpstr>
      <vt:lpstr>Программы финансирования</vt:lpstr>
      <vt:lpstr>Презентация PowerPoint</vt:lpstr>
      <vt:lpstr>Целевое назначение займа</vt:lpstr>
      <vt:lpstr>Нельзя использовать средства займа на:</vt:lpstr>
      <vt:lpstr>Презентация PowerPoint</vt:lpstr>
      <vt:lpstr>Критерии отбора проектов по программам финансирования</vt:lpstr>
      <vt:lpstr>Процесс рассмотрения заявки Фондом</vt:lpstr>
      <vt:lpstr>Документы проекта</vt:lpstr>
      <vt:lpstr>Консультационная поддержка</vt:lpstr>
      <vt:lpstr>Презентация PowerPoint</vt:lpstr>
      <vt:lpstr>Особенности программы  «Проекты развития»</vt:lpstr>
      <vt:lpstr>Отраслевые направления программы «Проекты развития»</vt:lpstr>
      <vt:lpstr>Особенности программы  «Комплектующие изделия»</vt:lpstr>
      <vt:lpstr>Требования к заявителю и основным участникам проекта</vt:lpstr>
      <vt:lpstr>Процесс рассмотрения заявки Фондом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lastModifiedBy>Admin</cp:lastModifiedBy>
  <cp:revision>224</cp:revision>
  <cp:lastPrinted>2018-01-24T14:17:04Z</cp:lastPrinted>
  <dcterms:created xsi:type="dcterms:W3CDTF">2017-06-28T14:56:53Z</dcterms:created>
  <dcterms:modified xsi:type="dcterms:W3CDTF">2018-05-30T11:04:38Z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