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7" r:id="rId2"/>
    <p:sldId id="958" r:id="rId3"/>
    <p:sldId id="960" r:id="rId4"/>
    <p:sldId id="961" r:id="rId5"/>
    <p:sldId id="962" r:id="rId6"/>
    <p:sldId id="963" r:id="rId7"/>
    <p:sldId id="964" r:id="rId8"/>
    <p:sldId id="966" r:id="rId9"/>
    <p:sldId id="967" r:id="rId10"/>
    <p:sldId id="965" r:id="rId11"/>
    <p:sldId id="968" r:id="rId12"/>
    <p:sldId id="971" r:id="rId13"/>
    <p:sldId id="972" r:id="rId14"/>
    <p:sldId id="969" r:id="rId15"/>
    <p:sldId id="970" r:id="rId16"/>
    <p:sldId id="973" r:id="rId17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95F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52" autoAdjust="0"/>
    <p:restoredTop sz="94660"/>
  </p:normalViewPr>
  <p:slideViewPr>
    <p:cSldViewPr snapToGrid="0">
      <p:cViewPr varScale="1">
        <p:scale>
          <a:sx n="92" d="100"/>
          <a:sy n="92" d="100"/>
        </p:scale>
        <p:origin x="90" y="6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438D32-A6B8-4CA6-9930-DA0657020395}" type="datetimeFigureOut">
              <a:rPr lang="ru-RU" smtClean="0"/>
              <a:pPr/>
              <a:t>26.08.2019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DA981A-D1F0-4D2D-9392-8E661B6A4B9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44978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DA981A-D1F0-4D2D-9392-8E661B6A4B93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33101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DA981A-D1F0-4D2D-9392-8E661B6A4B93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33101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45">
            <a:extLst>
              <a:ext uri="{FF2B5EF4-FFF2-40B4-BE49-F238E27FC236}">
                <a16:creationId xmlns="" xmlns:a16="http://schemas.microsoft.com/office/drawing/2014/main" id="{B822A585-92E4-4E33-BEF0-48304A9BD138}"/>
              </a:ext>
            </a:extLst>
          </p:cNvPr>
          <p:cNvGrpSpPr/>
          <p:nvPr userDrawn="1"/>
        </p:nvGrpSpPr>
        <p:grpSpPr>
          <a:xfrm>
            <a:off x="263525" y="260648"/>
            <a:ext cx="11665272" cy="6340173"/>
            <a:chOff x="263525" y="260648"/>
            <a:chExt cx="11665272" cy="6340173"/>
          </a:xfrm>
        </p:grpSpPr>
        <p:sp>
          <p:nvSpPr>
            <p:cNvPr id="9" name="L-Shape 46">
              <a:extLst>
                <a:ext uri="{FF2B5EF4-FFF2-40B4-BE49-F238E27FC236}">
                  <a16:creationId xmlns="" xmlns:a16="http://schemas.microsoft.com/office/drawing/2014/main" id="{0D5E5588-D592-4C8F-83F6-28A87571D3B5}"/>
                </a:ext>
              </a:extLst>
            </p:cNvPr>
            <p:cNvSpPr/>
            <p:nvPr/>
          </p:nvSpPr>
          <p:spPr>
            <a:xfrm>
              <a:off x="263525" y="6453336"/>
              <a:ext cx="144016" cy="144314"/>
            </a:xfrm>
            <a:prstGeom prst="corner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10" name="L-Shape 47">
              <a:extLst>
                <a:ext uri="{FF2B5EF4-FFF2-40B4-BE49-F238E27FC236}">
                  <a16:creationId xmlns="" xmlns:a16="http://schemas.microsoft.com/office/drawing/2014/main" id="{EC2E5457-2B0C-482B-BCAB-B6F17886BF24}"/>
                </a:ext>
              </a:extLst>
            </p:cNvPr>
            <p:cNvSpPr/>
            <p:nvPr/>
          </p:nvSpPr>
          <p:spPr>
            <a:xfrm rot="5400000">
              <a:off x="265440" y="262564"/>
              <a:ext cx="140185" cy="144016"/>
            </a:xfrm>
            <a:prstGeom prst="corner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L-Shape 48">
              <a:extLst>
                <a:ext uri="{FF2B5EF4-FFF2-40B4-BE49-F238E27FC236}">
                  <a16:creationId xmlns="" xmlns:a16="http://schemas.microsoft.com/office/drawing/2014/main" id="{3CA92AD8-890B-494B-ABF0-DCA63DA671DD}"/>
                </a:ext>
              </a:extLst>
            </p:cNvPr>
            <p:cNvSpPr/>
            <p:nvPr/>
          </p:nvSpPr>
          <p:spPr>
            <a:xfrm rot="10800000">
              <a:off x="11784632" y="260648"/>
              <a:ext cx="144016" cy="144314"/>
            </a:xfrm>
            <a:prstGeom prst="corner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L-Shape 49">
              <a:extLst>
                <a:ext uri="{FF2B5EF4-FFF2-40B4-BE49-F238E27FC236}">
                  <a16:creationId xmlns="" xmlns:a16="http://schemas.microsoft.com/office/drawing/2014/main" id="{605FEF13-1102-4474-B946-A9AE39AED43C}"/>
                </a:ext>
              </a:extLst>
            </p:cNvPr>
            <p:cNvSpPr/>
            <p:nvPr/>
          </p:nvSpPr>
          <p:spPr>
            <a:xfrm rot="16200000">
              <a:off x="11784632" y="6456656"/>
              <a:ext cx="144016" cy="144314"/>
            </a:xfrm>
            <a:prstGeom prst="corner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="" xmlns:a16="http://schemas.microsoft.com/office/drawing/2014/main" id="{71224731-64C7-42B5-B0B8-E40D8BB89C11}"/>
                </a:ext>
              </a:extLst>
            </p:cNvPr>
            <p:cNvSpPr txBox="1"/>
            <p:nvPr/>
          </p:nvSpPr>
          <p:spPr>
            <a:xfrm>
              <a:off x="1248018" y="476672"/>
              <a:ext cx="1656184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100" b="1" dirty="0">
                  <a:latin typeface="Arial" panose="020B0604020202020204" pitchFamily="34" charset="0"/>
                  <a:ea typeface="Tinos" panose="02020603050405020304" pitchFamily="18" charset="0"/>
                  <a:cs typeface="Arial" panose="020B0604020202020204" pitchFamily="34" charset="0"/>
                </a:rPr>
                <a:t>Правительство </a:t>
              </a:r>
              <a:endParaRPr lang="en-US" sz="1100" b="1" dirty="0">
                <a:latin typeface="Arial" panose="020B0604020202020204" pitchFamily="34" charset="0"/>
                <a:ea typeface="Tinos" panose="02020603050405020304" pitchFamily="18" charset="0"/>
                <a:cs typeface="Arial" panose="020B0604020202020204" pitchFamily="34" charset="0"/>
              </a:endParaRPr>
            </a:p>
            <a:p>
              <a:r>
                <a:rPr lang="ru-RU" sz="1100" b="1" dirty="0">
                  <a:latin typeface="Arial" panose="020B0604020202020204" pitchFamily="34" charset="0"/>
                  <a:ea typeface="Tinos" panose="02020603050405020304" pitchFamily="18" charset="0"/>
                  <a:cs typeface="Arial" panose="020B0604020202020204" pitchFamily="34" charset="0"/>
                </a:rPr>
                <a:t>Московской области</a:t>
              </a:r>
            </a:p>
          </p:txBody>
        </p:sp>
        <p:pic>
          <p:nvPicPr>
            <p:cNvPr id="14" name="Picture 52">
              <a:extLst>
                <a:ext uri="{FF2B5EF4-FFF2-40B4-BE49-F238E27FC236}">
                  <a16:creationId xmlns="" xmlns:a16="http://schemas.microsoft.com/office/drawing/2014/main" id="{8567E835-E5C3-4E50-AFEB-C98FC63A7BC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65908" y="264245"/>
              <a:ext cx="534857" cy="720000"/>
            </a:xfrm>
            <a:prstGeom prst="rect">
              <a:avLst/>
            </a:prstGeom>
          </p:spPr>
        </p:pic>
      </p:grpSp>
      <p:pic>
        <p:nvPicPr>
          <p:cNvPr id="15" name="Graphic 9">
            <a:extLst>
              <a:ext uri="{FF2B5EF4-FFF2-40B4-BE49-F238E27FC236}">
                <a16:creationId xmlns="" xmlns:a16="http://schemas.microsoft.com/office/drawing/2014/main" id="{5FE05273-7FE0-49DC-BD80-5A28AE865C9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35360" y="1483037"/>
            <a:ext cx="3960440" cy="3747910"/>
          </a:xfrm>
          <a:prstGeom prst="rect">
            <a:avLst/>
          </a:prstGeom>
        </p:spPr>
      </p:pic>
      <p:sp>
        <p:nvSpPr>
          <p:cNvPr id="16" name="Rectangle 1">
            <a:extLst>
              <a:ext uri="{FF2B5EF4-FFF2-40B4-BE49-F238E27FC236}">
                <a16:creationId xmlns="" xmlns:a16="http://schemas.microsoft.com/office/drawing/2014/main" id="{B079374D-787F-4CC5-B7E2-A4F6D40866D2}"/>
              </a:ext>
            </a:extLst>
          </p:cNvPr>
          <p:cNvSpPr/>
          <p:nvPr userDrawn="1"/>
        </p:nvSpPr>
        <p:spPr>
          <a:xfrm>
            <a:off x="1878488" y="2891674"/>
            <a:ext cx="76160" cy="59522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9755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2019F72-123B-467B-AF9B-53C28FD473E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496965" y="505065"/>
            <a:ext cx="8695035" cy="720000"/>
          </a:xfrm>
        </p:spPr>
        <p:txBody>
          <a:bodyPr anchor="t" anchorCtr="0">
            <a:normAutofit/>
          </a:bodyPr>
          <a:lstStyle>
            <a:lvl1pPr>
              <a:defRPr sz="18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grpSp>
        <p:nvGrpSpPr>
          <p:cNvPr id="6" name="Group 45">
            <a:extLst>
              <a:ext uri="{FF2B5EF4-FFF2-40B4-BE49-F238E27FC236}">
                <a16:creationId xmlns="" xmlns:a16="http://schemas.microsoft.com/office/drawing/2014/main" id="{8D17BB1E-893D-441D-81D4-CD5EDFA5509D}"/>
              </a:ext>
            </a:extLst>
          </p:cNvPr>
          <p:cNvGrpSpPr/>
          <p:nvPr userDrawn="1"/>
        </p:nvGrpSpPr>
        <p:grpSpPr>
          <a:xfrm>
            <a:off x="263525" y="260648"/>
            <a:ext cx="11665272" cy="6340173"/>
            <a:chOff x="263525" y="260648"/>
            <a:chExt cx="11665272" cy="6340173"/>
          </a:xfrm>
        </p:grpSpPr>
        <p:sp>
          <p:nvSpPr>
            <p:cNvPr id="7" name="L-Shape 46">
              <a:extLst>
                <a:ext uri="{FF2B5EF4-FFF2-40B4-BE49-F238E27FC236}">
                  <a16:creationId xmlns="" xmlns:a16="http://schemas.microsoft.com/office/drawing/2014/main" id="{43A9BBBE-27CF-48CE-9B89-3E92F8B35436}"/>
                </a:ext>
              </a:extLst>
            </p:cNvPr>
            <p:cNvSpPr/>
            <p:nvPr/>
          </p:nvSpPr>
          <p:spPr>
            <a:xfrm>
              <a:off x="263525" y="6453336"/>
              <a:ext cx="144016" cy="144314"/>
            </a:xfrm>
            <a:prstGeom prst="corner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8" name="L-Shape 47">
              <a:extLst>
                <a:ext uri="{FF2B5EF4-FFF2-40B4-BE49-F238E27FC236}">
                  <a16:creationId xmlns="" xmlns:a16="http://schemas.microsoft.com/office/drawing/2014/main" id="{B0B4C5F0-8767-4491-BF37-28F02A2CAC71}"/>
                </a:ext>
              </a:extLst>
            </p:cNvPr>
            <p:cNvSpPr/>
            <p:nvPr/>
          </p:nvSpPr>
          <p:spPr>
            <a:xfrm rot="5400000">
              <a:off x="265440" y="262564"/>
              <a:ext cx="140185" cy="144016"/>
            </a:xfrm>
            <a:prstGeom prst="corner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L-Shape 48">
              <a:extLst>
                <a:ext uri="{FF2B5EF4-FFF2-40B4-BE49-F238E27FC236}">
                  <a16:creationId xmlns="" xmlns:a16="http://schemas.microsoft.com/office/drawing/2014/main" id="{2D878D09-E138-47CE-9B74-A507BBBCC925}"/>
                </a:ext>
              </a:extLst>
            </p:cNvPr>
            <p:cNvSpPr/>
            <p:nvPr/>
          </p:nvSpPr>
          <p:spPr>
            <a:xfrm rot="10800000">
              <a:off x="11784632" y="260648"/>
              <a:ext cx="144016" cy="144314"/>
            </a:xfrm>
            <a:prstGeom prst="corner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L-Shape 49">
              <a:extLst>
                <a:ext uri="{FF2B5EF4-FFF2-40B4-BE49-F238E27FC236}">
                  <a16:creationId xmlns="" xmlns:a16="http://schemas.microsoft.com/office/drawing/2014/main" id="{2511EBAC-A422-401E-B379-F4C1AF96EFB2}"/>
                </a:ext>
              </a:extLst>
            </p:cNvPr>
            <p:cNvSpPr/>
            <p:nvPr/>
          </p:nvSpPr>
          <p:spPr>
            <a:xfrm rot="16200000">
              <a:off x="11784632" y="6456656"/>
              <a:ext cx="144016" cy="144314"/>
            </a:xfrm>
            <a:prstGeom prst="corner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11" name="TextBox 10">
              <a:extLst>
                <a:ext uri="{FF2B5EF4-FFF2-40B4-BE49-F238E27FC236}">
                  <a16:creationId xmlns="" xmlns:a16="http://schemas.microsoft.com/office/drawing/2014/main" id="{79007F12-B08F-4421-AAFF-EA73D10F8064}"/>
                </a:ext>
              </a:extLst>
            </p:cNvPr>
            <p:cNvSpPr txBox="1"/>
            <p:nvPr/>
          </p:nvSpPr>
          <p:spPr>
            <a:xfrm>
              <a:off x="1248018" y="476672"/>
              <a:ext cx="1656184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100" b="1" dirty="0">
                  <a:latin typeface="Arial" panose="020B0604020202020204" pitchFamily="34" charset="0"/>
                  <a:ea typeface="Tinos" panose="02020603050405020304" pitchFamily="18" charset="0"/>
                  <a:cs typeface="Arial" panose="020B0604020202020204" pitchFamily="34" charset="0"/>
                </a:rPr>
                <a:t>Правительство </a:t>
              </a:r>
              <a:endParaRPr lang="en-US" sz="1100" b="1" dirty="0">
                <a:latin typeface="Arial" panose="020B0604020202020204" pitchFamily="34" charset="0"/>
                <a:ea typeface="Tinos" panose="02020603050405020304" pitchFamily="18" charset="0"/>
                <a:cs typeface="Arial" panose="020B0604020202020204" pitchFamily="34" charset="0"/>
              </a:endParaRPr>
            </a:p>
            <a:p>
              <a:r>
                <a:rPr lang="ru-RU" sz="1100" b="1" dirty="0">
                  <a:latin typeface="Arial" panose="020B0604020202020204" pitchFamily="34" charset="0"/>
                  <a:ea typeface="Tinos" panose="02020603050405020304" pitchFamily="18" charset="0"/>
                  <a:cs typeface="Arial" panose="020B0604020202020204" pitchFamily="34" charset="0"/>
                </a:rPr>
                <a:t>Московской области</a:t>
              </a:r>
            </a:p>
          </p:txBody>
        </p:sp>
        <p:pic>
          <p:nvPicPr>
            <p:cNvPr id="12" name="Picture 52">
              <a:extLst>
                <a:ext uri="{FF2B5EF4-FFF2-40B4-BE49-F238E27FC236}">
                  <a16:creationId xmlns="" xmlns:a16="http://schemas.microsoft.com/office/drawing/2014/main" id="{81B06716-FA0D-4D01-889A-590F40C2FA8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65908" y="264245"/>
              <a:ext cx="534857" cy="720000"/>
            </a:xfrm>
            <a:prstGeom prst="rect">
              <a:avLst/>
            </a:prstGeom>
          </p:spPr>
        </p:pic>
      </p:grpSp>
      <p:sp>
        <p:nvSpPr>
          <p:cNvPr id="13" name="Rectangle 1">
            <a:extLst>
              <a:ext uri="{FF2B5EF4-FFF2-40B4-BE49-F238E27FC236}">
                <a16:creationId xmlns="" xmlns:a16="http://schemas.microsoft.com/office/drawing/2014/main" id="{91E06076-512A-4ED7-90D4-63D925170382}"/>
              </a:ext>
            </a:extLst>
          </p:cNvPr>
          <p:cNvSpPr/>
          <p:nvPr userDrawn="1"/>
        </p:nvSpPr>
        <p:spPr>
          <a:xfrm>
            <a:off x="3143845" y="548680"/>
            <a:ext cx="72008" cy="43204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nos" panose="02020603050405020304" pitchFamily="18" charset="0"/>
              <a:ea typeface="Tinos" panose="02020603050405020304" pitchFamily="18" charset="0"/>
              <a:cs typeface="Tinos" panose="02020603050405020304" pitchFamily="18" charset="0"/>
            </a:endParaRPr>
          </a:p>
        </p:txBody>
      </p:sp>
      <p:sp>
        <p:nvSpPr>
          <p:cNvPr id="18" name="Slide Number Placeholder 4">
            <a:extLst>
              <a:ext uri="{FF2B5EF4-FFF2-40B4-BE49-F238E27FC236}">
                <a16:creationId xmlns="" xmlns:a16="http://schemas.microsoft.com/office/drawing/2014/main" id="{E30B9BCF-732A-4E96-AA5F-52B379C84222}"/>
              </a:ext>
            </a:extLst>
          </p:cNvPr>
          <p:cNvSpPr txBox="1">
            <a:spLocks/>
          </p:cNvSpPr>
          <p:nvPr userDrawn="1"/>
        </p:nvSpPr>
        <p:spPr>
          <a:xfrm>
            <a:off x="11427160" y="6297031"/>
            <a:ext cx="501315" cy="312610"/>
          </a:xfrm>
          <a:prstGeom prst="rect">
            <a:avLst/>
          </a:prstGeom>
          <a:noFill/>
        </p:spPr>
        <p:txBody>
          <a:bodyPr anchor="ctr"/>
          <a:lstStyle>
            <a:lvl1pPr algn="ctr">
              <a:defRPr sz="12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C136B7D2-B98C-44FD-8D04-7EC62A564975}" type="slidenum">
              <a:rPr lang="en-US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4077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45">
            <a:extLst>
              <a:ext uri="{FF2B5EF4-FFF2-40B4-BE49-F238E27FC236}">
                <a16:creationId xmlns="" xmlns:a16="http://schemas.microsoft.com/office/drawing/2014/main" id="{3F35A760-8BF4-442E-A6AA-16DEDACF6350}"/>
              </a:ext>
            </a:extLst>
          </p:cNvPr>
          <p:cNvGrpSpPr/>
          <p:nvPr userDrawn="1"/>
        </p:nvGrpSpPr>
        <p:grpSpPr>
          <a:xfrm>
            <a:off x="263525" y="260648"/>
            <a:ext cx="11665272" cy="6340173"/>
            <a:chOff x="263525" y="260648"/>
            <a:chExt cx="11665272" cy="6340173"/>
          </a:xfrm>
        </p:grpSpPr>
        <p:sp>
          <p:nvSpPr>
            <p:cNvPr id="7" name="L-Shape 46">
              <a:extLst>
                <a:ext uri="{FF2B5EF4-FFF2-40B4-BE49-F238E27FC236}">
                  <a16:creationId xmlns="" xmlns:a16="http://schemas.microsoft.com/office/drawing/2014/main" id="{671A509F-8250-4FCD-B092-4CDD9B485ADC}"/>
                </a:ext>
              </a:extLst>
            </p:cNvPr>
            <p:cNvSpPr/>
            <p:nvPr/>
          </p:nvSpPr>
          <p:spPr>
            <a:xfrm>
              <a:off x="263525" y="6453336"/>
              <a:ext cx="144016" cy="144314"/>
            </a:xfrm>
            <a:prstGeom prst="corner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8" name="L-Shape 47">
              <a:extLst>
                <a:ext uri="{FF2B5EF4-FFF2-40B4-BE49-F238E27FC236}">
                  <a16:creationId xmlns="" xmlns:a16="http://schemas.microsoft.com/office/drawing/2014/main" id="{C8BB488A-E533-4EC2-92F5-79BEAA63EC3A}"/>
                </a:ext>
              </a:extLst>
            </p:cNvPr>
            <p:cNvSpPr/>
            <p:nvPr/>
          </p:nvSpPr>
          <p:spPr>
            <a:xfrm rot="5400000">
              <a:off x="265440" y="262564"/>
              <a:ext cx="140185" cy="144016"/>
            </a:xfrm>
            <a:prstGeom prst="corner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L-Shape 48">
              <a:extLst>
                <a:ext uri="{FF2B5EF4-FFF2-40B4-BE49-F238E27FC236}">
                  <a16:creationId xmlns="" xmlns:a16="http://schemas.microsoft.com/office/drawing/2014/main" id="{866D90A7-021C-4189-A9B5-551520A706E3}"/>
                </a:ext>
              </a:extLst>
            </p:cNvPr>
            <p:cNvSpPr/>
            <p:nvPr/>
          </p:nvSpPr>
          <p:spPr>
            <a:xfrm rot="10800000">
              <a:off x="11784632" y="260648"/>
              <a:ext cx="144016" cy="144314"/>
            </a:xfrm>
            <a:prstGeom prst="corner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L-Shape 49">
              <a:extLst>
                <a:ext uri="{FF2B5EF4-FFF2-40B4-BE49-F238E27FC236}">
                  <a16:creationId xmlns="" xmlns:a16="http://schemas.microsoft.com/office/drawing/2014/main" id="{E14C2A37-FB26-4148-A34D-AD6A20AC8A17}"/>
                </a:ext>
              </a:extLst>
            </p:cNvPr>
            <p:cNvSpPr/>
            <p:nvPr/>
          </p:nvSpPr>
          <p:spPr>
            <a:xfrm rot="16200000">
              <a:off x="11784632" y="6456656"/>
              <a:ext cx="144016" cy="144314"/>
            </a:xfrm>
            <a:prstGeom prst="corner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11" name="TextBox 10">
              <a:extLst>
                <a:ext uri="{FF2B5EF4-FFF2-40B4-BE49-F238E27FC236}">
                  <a16:creationId xmlns="" xmlns:a16="http://schemas.microsoft.com/office/drawing/2014/main" id="{C4D52184-37B0-4FCE-A517-5A334F2F626E}"/>
                </a:ext>
              </a:extLst>
            </p:cNvPr>
            <p:cNvSpPr txBox="1"/>
            <p:nvPr/>
          </p:nvSpPr>
          <p:spPr>
            <a:xfrm>
              <a:off x="1248018" y="476672"/>
              <a:ext cx="1656184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100" b="1" dirty="0">
                  <a:latin typeface="Arial" panose="020B0604020202020204" pitchFamily="34" charset="0"/>
                  <a:ea typeface="Tinos" panose="02020603050405020304" pitchFamily="18" charset="0"/>
                  <a:cs typeface="Arial" panose="020B0604020202020204" pitchFamily="34" charset="0"/>
                </a:rPr>
                <a:t>Правительство </a:t>
              </a:r>
              <a:endParaRPr lang="en-US" sz="1100" b="1" dirty="0">
                <a:latin typeface="Arial" panose="020B0604020202020204" pitchFamily="34" charset="0"/>
                <a:ea typeface="Tinos" panose="02020603050405020304" pitchFamily="18" charset="0"/>
                <a:cs typeface="Arial" panose="020B0604020202020204" pitchFamily="34" charset="0"/>
              </a:endParaRPr>
            </a:p>
            <a:p>
              <a:r>
                <a:rPr lang="ru-RU" sz="1100" b="1" dirty="0">
                  <a:latin typeface="Arial" panose="020B0604020202020204" pitchFamily="34" charset="0"/>
                  <a:ea typeface="Tinos" panose="02020603050405020304" pitchFamily="18" charset="0"/>
                  <a:cs typeface="Arial" panose="020B0604020202020204" pitchFamily="34" charset="0"/>
                </a:rPr>
                <a:t>Московской области</a:t>
              </a:r>
            </a:p>
          </p:txBody>
        </p:sp>
        <p:pic>
          <p:nvPicPr>
            <p:cNvPr id="12" name="Picture 52">
              <a:extLst>
                <a:ext uri="{FF2B5EF4-FFF2-40B4-BE49-F238E27FC236}">
                  <a16:creationId xmlns="" xmlns:a16="http://schemas.microsoft.com/office/drawing/2014/main" id="{C3998AFA-C28D-4B62-AE51-6FFC6B197EE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65908" y="264245"/>
              <a:ext cx="534857" cy="720000"/>
            </a:xfrm>
            <a:prstGeom prst="rect">
              <a:avLst/>
            </a:prstGeom>
          </p:spPr>
        </p:pic>
      </p:grpSp>
      <p:sp>
        <p:nvSpPr>
          <p:cNvPr id="13" name="Заголовок 1">
            <a:extLst>
              <a:ext uri="{FF2B5EF4-FFF2-40B4-BE49-F238E27FC236}">
                <a16:creationId xmlns="" xmlns:a16="http://schemas.microsoft.com/office/drawing/2014/main" id="{59082480-A114-4408-8F48-03E105483E3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461202" y="3069000"/>
            <a:ext cx="3269595" cy="720000"/>
          </a:xfrm>
        </p:spPr>
        <p:txBody>
          <a:bodyPr anchor="ctr" anchorCtr="0">
            <a:noAutofit/>
          </a:bodyPr>
          <a:lstStyle>
            <a:lvl1pPr algn="ctr">
              <a:defRPr sz="28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2887225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7773B34-C086-4511-8D63-6C6B68B525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9779ACBD-1800-4D5D-9766-71424D9F4B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F0145355-8830-4FC0-B8DE-3105E0BADA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5A1A88-5110-4155-8A75-74339FBE916F}" type="datetimeFigureOut">
              <a:rPr lang="ru-RU" smtClean="0"/>
              <a:pPr/>
              <a:t>26.08.2019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16579789-8DDC-4C9A-9B98-F87F6181F2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5A875F66-93B7-4330-AB38-E13717D32D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1EF177-650F-48A7-A32E-928AB34B12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97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62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uslugi.mosreg.ru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i.mosreg.ru/" TargetMode="External"/><Relationship Id="rId2" Type="http://schemas.openxmlformats.org/officeDocument/2006/relationships/hyperlink" Target="mailto:mofrp@mosreg.ru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mb.mosreg.ru/" TargetMode="Externa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mailto:RusakovVV@airmo.ru" TargetMode="External"/><Relationship Id="rId13" Type="http://schemas.openxmlformats.org/officeDocument/2006/relationships/hyperlink" Target="mailto:Dzboyevgb@airmo.ru" TargetMode="External"/><Relationship Id="rId3" Type="http://schemas.openxmlformats.org/officeDocument/2006/relationships/hyperlink" Target="mailto:ZaytsevEV@airmo.ru" TargetMode="External"/><Relationship Id="rId7" Type="http://schemas.openxmlformats.org/officeDocument/2006/relationships/hyperlink" Target="mailto:KozlovaLA@airmo.ru" TargetMode="External"/><Relationship Id="rId12" Type="http://schemas.openxmlformats.org/officeDocument/2006/relationships/hyperlink" Target="mailto:SHCHerbatyukON@airmo.ru" TargetMode="External"/><Relationship Id="rId2" Type="http://schemas.openxmlformats.org/officeDocument/2006/relationships/hyperlink" Target="mailto:SHCHerbakovKV@airmo.ru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DmitrievVD@airmo.ru" TargetMode="External"/><Relationship Id="rId11" Type="http://schemas.openxmlformats.org/officeDocument/2006/relationships/hyperlink" Target="mailto:LavrovaNK@airmo.ru" TargetMode="External"/><Relationship Id="rId5" Type="http://schemas.openxmlformats.org/officeDocument/2006/relationships/hyperlink" Target="mailto:PopovaON@airmo.ru" TargetMode="External"/><Relationship Id="rId10" Type="http://schemas.openxmlformats.org/officeDocument/2006/relationships/hyperlink" Target="mailto:PetrievAA@airmo.ru" TargetMode="External"/><Relationship Id="rId4" Type="http://schemas.openxmlformats.org/officeDocument/2006/relationships/hyperlink" Target="mailto:PolyakovaAV@airmo.ru" TargetMode="External"/><Relationship Id="rId9" Type="http://schemas.openxmlformats.org/officeDocument/2006/relationships/hyperlink" Target="mailto:BakulinAV@airmo.ru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05940A1C-7949-1F48-A30C-3C613EF719DE}"/>
              </a:ext>
            </a:extLst>
          </p:cNvPr>
          <p:cNvSpPr txBox="1"/>
          <p:nvPr/>
        </p:nvSpPr>
        <p:spPr>
          <a:xfrm>
            <a:off x="2076221" y="2745774"/>
            <a:ext cx="952389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Частичная компенсация затрат субъектам 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МСП, 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осуществляющим деятельность в сфере физической культуры и 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спорта.</a:t>
            </a:r>
            <a:endParaRPr lang="ru-RU" sz="3200" b="1" dirty="0">
              <a:latin typeface="Arial" panose="020B0604020202020204" pitchFamily="34" charset="0"/>
              <a:ea typeface="Tinos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7" name="Объект 2">
            <a:extLst>
              <a:ext uri="{FF2B5EF4-FFF2-40B4-BE49-F238E27FC236}">
                <a16:creationId xmlns="" xmlns:a16="http://schemas.microsoft.com/office/drawing/2014/main" id="{55651BE1-E7BF-3041-86F6-7DD829D19CC5}"/>
              </a:ext>
            </a:extLst>
          </p:cNvPr>
          <p:cNvSpPr txBox="1">
            <a:spLocks/>
          </p:cNvSpPr>
          <p:nvPr/>
        </p:nvSpPr>
        <p:spPr>
          <a:xfrm>
            <a:off x="5928852" y="4764754"/>
            <a:ext cx="5250426" cy="12722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SzPct val="100000"/>
              <a:buFont typeface="Arial" pitchFamily="34" charset="0"/>
              <a:buChar char="▪"/>
              <a:defRPr sz="2000" kern="1200">
                <a:solidFill>
                  <a:srgbClr val="581D00"/>
                </a:solidFill>
                <a:latin typeface="+mn-lt"/>
                <a:ea typeface="+mn-ea"/>
                <a:cs typeface="+mn-cs"/>
              </a:defRPr>
            </a:lvl1pPr>
            <a:lvl2pPr marL="5943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100000"/>
              <a:buFont typeface="Arial" pitchFamily="34" charset="0"/>
              <a:buChar char="▪"/>
              <a:defRPr sz="1800" kern="1200">
                <a:solidFill>
                  <a:srgbClr val="581D00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100000"/>
              <a:buFont typeface="Arial" pitchFamily="34" charset="0"/>
              <a:buChar char="▪"/>
              <a:defRPr sz="1600" kern="1200">
                <a:solidFill>
                  <a:srgbClr val="581D00"/>
                </a:solidFill>
                <a:latin typeface="+mn-lt"/>
                <a:ea typeface="+mn-ea"/>
                <a:cs typeface="+mn-cs"/>
              </a:defRPr>
            </a:lvl3pPr>
            <a:lvl4pPr marL="1188720" indent="-18288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100000"/>
              <a:buFont typeface="Arial" pitchFamily="34" charset="0"/>
              <a:buChar char="▪"/>
              <a:defRPr sz="1400" kern="1200">
                <a:solidFill>
                  <a:srgbClr val="581D00"/>
                </a:solidFill>
                <a:latin typeface="+mn-lt"/>
                <a:ea typeface="+mn-ea"/>
                <a:cs typeface="+mn-cs"/>
              </a:defRPr>
            </a:lvl4pPr>
            <a:lvl5pPr marL="1463040" indent="-18288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100000"/>
              <a:buFont typeface="Arial" pitchFamily="34" charset="0"/>
              <a:buChar char="▪"/>
              <a:defRPr sz="1400" kern="1200">
                <a:solidFill>
                  <a:srgbClr val="581D00"/>
                </a:solidFill>
                <a:latin typeface="+mn-lt"/>
                <a:ea typeface="+mn-ea"/>
                <a:cs typeface="+mn-cs"/>
              </a:defRPr>
            </a:lvl5pPr>
            <a:lvl6pPr marL="1691640" indent="-18288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48840" indent="-18288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lnSpc>
                <a:spcPct val="100000"/>
              </a:lnSpc>
              <a:spcBef>
                <a:spcPts val="0"/>
              </a:spcBef>
              <a:buFont typeface="Arial" pitchFamily="34" charset="0"/>
              <a:buNone/>
            </a:pPr>
            <a:r>
              <a:rPr lang="ru-RU" b="1" dirty="0" smtClean="0">
                <a:solidFill>
                  <a:schemeClr val="accent6"/>
                </a:solidFill>
              </a:rPr>
              <a:t>СУБСИДИЯ, КАК МОТИВИРУЮЩИЙ ФАКТОР</a:t>
            </a:r>
          </a:p>
          <a:p>
            <a:pPr marL="45720" indent="0">
              <a:lnSpc>
                <a:spcPct val="100000"/>
              </a:lnSpc>
              <a:spcBef>
                <a:spcPts val="0"/>
              </a:spcBef>
              <a:buFont typeface="Arial" pitchFamily="34" charset="0"/>
              <a:buNone/>
            </a:pPr>
            <a:endParaRPr lang="ru-RU" b="1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730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Прямоугольник 51"/>
          <p:cNvSpPr/>
          <p:nvPr/>
        </p:nvSpPr>
        <p:spPr>
          <a:xfrm>
            <a:off x="9589879" y="7939"/>
            <a:ext cx="2584704" cy="8735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09C1499-D140-46F3-B1F0-C0EABB28B8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7565" y="605733"/>
            <a:ext cx="8695035" cy="376384"/>
          </a:xfrm>
        </p:spPr>
        <p:txBody>
          <a:bodyPr>
            <a:noAutofit/>
          </a:bodyPr>
          <a:lstStyle/>
          <a:p>
            <a:pPr marL="45720"/>
            <a:r>
              <a:rPr lang="ru-RU" sz="2400" dirty="0" err="1" smtClean="0"/>
              <a:t>Рейтингование</a:t>
            </a:r>
            <a:r>
              <a:rPr lang="ru-RU" sz="2400" dirty="0" smtClean="0"/>
              <a:t> заявок</a:t>
            </a:r>
            <a:endParaRPr lang="ru-RU" sz="2400" dirty="0"/>
          </a:p>
        </p:txBody>
      </p:sp>
      <p:sp>
        <p:nvSpPr>
          <p:cNvPr id="9" name="TextBox 6"/>
          <p:cNvSpPr txBox="1">
            <a:spLocks noChangeArrowheads="1"/>
          </p:cNvSpPr>
          <p:nvPr/>
        </p:nvSpPr>
        <p:spPr bwMode="auto">
          <a:xfrm>
            <a:off x="571500" y="1848659"/>
            <a:ext cx="11188699" cy="216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sz="2000" dirty="0"/>
              <a:t>Оценка Заявлений проводится на основе рейтинга, составляемого по результатам балльной оценки </a:t>
            </a:r>
            <a:r>
              <a:rPr lang="ru-RU" sz="2000" dirty="0" smtClean="0"/>
              <a:t>следующих критериев:</a:t>
            </a:r>
          </a:p>
          <a:p>
            <a:pPr marL="457200" indent="-457200" algn="just">
              <a:spcAft>
                <a:spcPts val="600"/>
              </a:spcAft>
              <a:buAutoNum type="arabicPeriod"/>
            </a:pPr>
            <a:r>
              <a:rPr lang="ru-RU" sz="2000" b="1" dirty="0" smtClean="0"/>
              <a:t>Создание новых рабочих мест</a:t>
            </a:r>
            <a:r>
              <a:rPr lang="ru-RU" sz="2000" dirty="0" smtClean="0"/>
              <a:t>:</a:t>
            </a:r>
          </a:p>
          <a:p>
            <a:pPr algn="just">
              <a:spcAft>
                <a:spcPts val="600"/>
              </a:spcAft>
            </a:pPr>
            <a:r>
              <a:rPr lang="ru-RU" sz="2000" dirty="0" smtClean="0"/>
              <a:t>- объект введен в эксплуатацию – учитываются данные в год получения субсидии и следующий год;</a:t>
            </a:r>
          </a:p>
          <a:p>
            <a:pPr algn="just">
              <a:spcAft>
                <a:spcPts val="600"/>
              </a:spcAft>
            </a:pPr>
            <a:r>
              <a:rPr lang="ru-RU" sz="2000" dirty="0" smtClean="0"/>
              <a:t>- объект не введен </a:t>
            </a:r>
            <a:r>
              <a:rPr lang="ru-RU" sz="2000" dirty="0"/>
              <a:t>в эксплуатацию – учитываются данные в год следующий за годом получения субсидии и второй год, следующий за годом получения </a:t>
            </a:r>
            <a:r>
              <a:rPr lang="ru-RU" sz="2000" dirty="0" smtClean="0"/>
              <a:t>субсидии.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149600" y="984935"/>
            <a:ext cx="88519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" indent="0" algn="just">
              <a:lnSpc>
                <a:spcPct val="100000"/>
              </a:lnSpc>
              <a:spcBef>
                <a:spcPts val="0"/>
              </a:spcBef>
              <a:buFont typeface="Arial" pitchFamily="34" charset="0"/>
              <a:buNone/>
            </a:pPr>
            <a:r>
              <a:rPr lang="ru-RU" b="1" dirty="0" smtClean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b="1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случае превышения потребностей </a:t>
            </a:r>
            <a:r>
              <a:rPr lang="ru-RU" b="1" dirty="0" smtClean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Заявителей </a:t>
            </a:r>
            <a:r>
              <a:rPr lang="ru-RU" b="1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над лимитами бюджетных </a:t>
            </a:r>
            <a:r>
              <a:rPr lang="ru-RU" b="1" dirty="0" smtClean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ассигнований</a:t>
            </a:r>
            <a:r>
              <a:rPr lang="ru-RU" b="1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52311" y="4136936"/>
            <a:ext cx="11360289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eriod" startAt="2"/>
            </a:pPr>
            <a:r>
              <a:rPr lang="ru-RU" sz="2000" b="1" dirty="0" smtClean="0"/>
              <a:t>Процент </a:t>
            </a:r>
            <a:r>
              <a:rPr lang="ru-RU" sz="2000" b="1" dirty="0"/>
              <a:t>увеличения выручки </a:t>
            </a:r>
            <a:r>
              <a:rPr lang="ru-RU" sz="2000" dirty="0"/>
              <a:t>по итогам реализации предпринимательского </a:t>
            </a:r>
            <a:r>
              <a:rPr lang="ru-RU" sz="2000" dirty="0" smtClean="0"/>
              <a:t>проекта:</a:t>
            </a:r>
          </a:p>
          <a:p>
            <a:r>
              <a:rPr lang="ru-RU" sz="2000" dirty="0"/>
              <a:t>- объект введен в эксплуатацию (выручка за год, следующий за годом получения </a:t>
            </a:r>
            <a:r>
              <a:rPr lang="ru-RU" sz="2000" dirty="0" smtClean="0"/>
              <a:t>субсидии, / выручка </a:t>
            </a:r>
            <a:r>
              <a:rPr lang="ru-RU" sz="2000" dirty="0"/>
              <a:t>за год получения </a:t>
            </a:r>
            <a:r>
              <a:rPr lang="ru-RU" sz="2000" dirty="0" smtClean="0"/>
              <a:t>субсидии);</a:t>
            </a:r>
            <a:endParaRPr lang="ru-RU" sz="2000" dirty="0"/>
          </a:p>
          <a:p>
            <a:r>
              <a:rPr lang="ru-RU" sz="2000" dirty="0"/>
              <a:t>- объект не введен в эксплуатацию </a:t>
            </a:r>
            <a:r>
              <a:rPr lang="ru-RU" sz="2000" dirty="0" smtClean="0"/>
              <a:t>(</a:t>
            </a:r>
            <a:r>
              <a:rPr lang="ru-RU" sz="2000" dirty="0"/>
              <a:t>выручка за второй год, следующий за годом получения </a:t>
            </a:r>
            <a:r>
              <a:rPr lang="ru-RU" sz="2000" dirty="0" smtClean="0"/>
              <a:t>субсидии, / выручка </a:t>
            </a:r>
            <a:r>
              <a:rPr lang="ru-RU" sz="2000" dirty="0"/>
              <a:t>за год, следующий за годом получения </a:t>
            </a:r>
            <a:r>
              <a:rPr lang="ru-RU" sz="2000" dirty="0" smtClean="0"/>
              <a:t>субсидии).</a:t>
            </a:r>
            <a:endParaRPr lang="ru-RU" sz="2000" dirty="0"/>
          </a:p>
          <a:p>
            <a:endParaRPr lang="ru-RU" sz="2000" dirty="0" smtClean="0"/>
          </a:p>
          <a:p>
            <a:pPr marL="457200" indent="-457200">
              <a:buAutoNum type="arabicPeriod" startAt="2"/>
            </a:pPr>
            <a:endParaRPr lang="ru-RU" sz="2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77712" y="5836335"/>
            <a:ext cx="1080148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/>
              <a:t>3. </a:t>
            </a:r>
            <a:r>
              <a:rPr lang="ru-RU" sz="2000" b="1" dirty="0" smtClean="0"/>
              <a:t>Характеристики </a:t>
            </a:r>
            <a:r>
              <a:rPr lang="ru-RU" sz="2000" b="1" dirty="0"/>
              <a:t>спортивных сооружений </a:t>
            </a:r>
            <a:r>
              <a:rPr lang="ru-RU" sz="2000" dirty="0"/>
              <a:t>(архитектурно планировочные, объемно-планировочные </a:t>
            </a:r>
            <a:r>
              <a:rPr lang="ru-RU" sz="2000" dirty="0" smtClean="0"/>
              <a:t>особенности, уровень проведения спортивных мероприятий).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083291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09C1499-D140-46F3-B1F0-C0EABB28B8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7565" y="605733"/>
            <a:ext cx="8695035" cy="376384"/>
          </a:xfrm>
        </p:spPr>
        <p:txBody>
          <a:bodyPr>
            <a:noAutofit/>
          </a:bodyPr>
          <a:lstStyle/>
          <a:p>
            <a:pPr marL="45720"/>
            <a:r>
              <a:rPr lang="ru-RU" sz="2400" dirty="0" smtClean="0"/>
              <a:t>Алгоритм конкурсного отбора</a:t>
            </a:r>
            <a:endParaRPr lang="ru-RU" sz="2400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2581239"/>
              </p:ext>
            </p:extLst>
          </p:nvPr>
        </p:nvGraphicFramePr>
        <p:xfrm>
          <a:off x="475727" y="1143000"/>
          <a:ext cx="11373373" cy="53634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2482"/>
                <a:gridCol w="3855091"/>
                <a:gridCol w="3200400"/>
                <a:gridCol w="3835400"/>
              </a:tblGrid>
              <a:tr h="6223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№</a:t>
                      </a:r>
                    </a:p>
                  </a:txBody>
                  <a:tcPr marL="121920" marR="121920" anchor="ctr"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Этап</a:t>
                      </a:r>
                    </a:p>
                  </a:txBody>
                  <a:tcPr marL="121920" marR="121920" anchor="ctr"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Срок реализации</a:t>
                      </a:r>
                    </a:p>
                  </a:txBody>
                  <a:tcPr marL="121920" marR="121920" anchor="ctr"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Комментарии</a:t>
                      </a:r>
                    </a:p>
                  </a:txBody>
                  <a:tcPr marL="121920" marR="121920" anchor="ctr"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2061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</a:t>
                      </a:r>
                      <a:endParaRPr lang="ru-RU" sz="2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Подача заявок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02.09.2019</a:t>
                      </a:r>
                      <a:r>
                        <a:rPr lang="ru-RU" sz="2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– 01.10.2019</a:t>
                      </a:r>
                      <a:endParaRPr lang="ru-RU" sz="2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Портал </a:t>
                      </a:r>
                      <a:r>
                        <a:rPr lang="ru-RU" sz="20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госуслуг</a:t>
                      </a:r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Московской области (</a:t>
                      </a:r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http://uslugi.mosreg.ru</a:t>
                      </a:r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ru-RU" sz="20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02163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</a:t>
                      </a:r>
                      <a:endParaRPr lang="ru-RU" sz="2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Рассмотрение заявок , выездные обследования.</a:t>
                      </a:r>
                      <a:endParaRPr lang="ru-RU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02.10.2019 – 06.11.2019</a:t>
                      </a:r>
                      <a:endParaRPr lang="ru-RU" sz="2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ГКУ МО «МОЦПП»,</a:t>
                      </a:r>
                      <a:r>
                        <a:rPr lang="ru-RU" sz="20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МИИ МО,</a:t>
                      </a:r>
                      <a:r>
                        <a:rPr lang="ru-RU" sz="20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ОМСУ.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ru-RU" sz="2000" b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5732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</a:t>
                      </a:r>
                      <a:endParaRPr lang="ru-RU" sz="2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Проведение Конкурсной комиссии,</a:t>
                      </a:r>
                      <a:r>
                        <a:rPr lang="ru-RU" sz="2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издание Приказа </a:t>
                      </a:r>
                      <a:r>
                        <a:rPr lang="ru-RU" sz="20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Мининвеста</a:t>
                      </a:r>
                      <a:endParaRPr lang="ru-RU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08.11.2019 – 22.11.2019</a:t>
                      </a:r>
                      <a:endParaRPr lang="ru-RU" sz="2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ru-RU" sz="2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15256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</a:t>
                      </a:r>
                      <a:endParaRPr lang="ru-RU" sz="2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Уведомление заявителя о результате рассмотрения заявления</a:t>
                      </a:r>
                      <a:endParaRPr lang="ru-RU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22.11.2019 – 27.11.2019</a:t>
                      </a:r>
                      <a:endParaRPr lang="ru-RU" sz="2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Отправка уведомления</a:t>
                      </a:r>
                      <a:r>
                        <a:rPr lang="ru-RU" sz="20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в личный кабинет </a:t>
                      </a:r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http://uslugi.mosreg.ru</a:t>
                      </a:r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ru-RU" sz="20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u-RU" sz="2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5524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</a:t>
                      </a:r>
                      <a:endParaRPr lang="ru-RU" sz="2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Перечисление субсидии</a:t>
                      </a:r>
                      <a:endParaRPr lang="ru-RU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28.11.2019</a:t>
                      </a:r>
                      <a:r>
                        <a:rPr lang="ru-RU" sz="20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– 17.12.2019</a:t>
                      </a:r>
                      <a:endParaRPr lang="ru-RU" sz="2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ru-RU" sz="2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9086850" y="558106"/>
            <a:ext cx="19685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" indent="0">
              <a:lnSpc>
                <a:spcPct val="100000"/>
              </a:lnSpc>
              <a:spcBef>
                <a:spcPts val="0"/>
              </a:spcBef>
              <a:buFont typeface="Arial" pitchFamily="34" charset="0"/>
              <a:buNone/>
            </a:pPr>
            <a:r>
              <a:rPr lang="ru-RU" sz="2400" b="1" dirty="0" smtClean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СПОРТ</a:t>
            </a:r>
            <a:endParaRPr lang="ru-RU" sz="2400" b="1" dirty="0">
              <a:solidFill>
                <a:schemeClr val="accent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8605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="" xmlns:a16="http://schemas.microsoft.com/office/drawing/2014/main" id="{D69B0C6F-20A3-4750-90AA-0F2BD166B4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Иные меры поддержки</a:t>
            </a:r>
            <a:r>
              <a:rPr lang="ru-RU" sz="2000" dirty="0"/>
              <a:t/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58" name="Прямоугольник 57">
            <a:extLst>
              <a:ext uri="{FF2B5EF4-FFF2-40B4-BE49-F238E27FC236}">
                <a16:creationId xmlns="" xmlns:a16="http://schemas.microsoft.com/office/drawing/2014/main" id="{DF94B093-8F7F-481E-B568-5B8DC39ACFA7}"/>
              </a:ext>
            </a:extLst>
          </p:cNvPr>
          <p:cNvSpPr/>
          <p:nvPr/>
        </p:nvSpPr>
        <p:spPr>
          <a:xfrm>
            <a:off x="3521088" y="835691"/>
            <a:ext cx="772291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lnSpc>
                <a:spcPct val="90000"/>
              </a:lnSpc>
              <a:spcBef>
                <a:spcPts val="800"/>
              </a:spcBef>
              <a:buClr>
                <a:srgbClr val="2C2A29"/>
              </a:buClr>
              <a:buSzPct val="100000"/>
            </a:pPr>
            <a:r>
              <a:rPr lang="ru-RU" sz="2000" b="1" dirty="0" smtClean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Модернизация и Лизинг</a:t>
            </a:r>
            <a:endParaRPr lang="ru-RU" sz="2000" b="1" dirty="0">
              <a:solidFill>
                <a:schemeClr val="accent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4" name="Straight Connector 8">
            <a:extLst>
              <a:ext uri="{FF2B5EF4-FFF2-40B4-BE49-F238E27FC236}">
                <a16:creationId xmlns="" xmlns:a16="http://schemas.microsoft.com/office/drawing/2014/main" id="{33C9906D-4ECA-4757-9FE4-03C1C31382D9}"/>
              </a:ext>
            </a:extLst>
          </p:cNvPr>
          <p:cNvCxnSpPr/>
          <p:nvPr/>
        </p:nvCxnSpPr>
        <p:spPr>
          <a:xfrm flipV="1">
            <a:off x="6155133" y="5919076"/>
            <a:ext cx="288032" cy="463544"/>
          </a:xfrm>
          <a:prstGeom prst="line">
            <a:avLst/>
          </a:prstGeom>
          <a:ln w="317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6" name="Таблица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8244205"/>
              </p:ext>
            </p:extLst>
          </p:nvPr>
        </p:nvGraphicFramePr>
        <p:xfrm>
          <a:off x="215597" y="1289072"/>
          <a:ext cx="11879072" cy="535912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905800"/>
                <a:gridCol w="8973272"/>
              </a:tblGrid>
              <a:tr h="495929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chemeClr val="tx1"/>
                          </a:solidFill>
                        </a:rPr>
                        <a:t>1. МОДЕРНИЗАЦИЯ</a:t>
                      </a:r>
                      <a:endParaRPr lang="ru-RU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3 этап 16.09.2019</a:t>
                      </a:r>
                      <a:r>
                        <a:rPr lang="ru-RU" sz="2000" b="0" baseline="0" dirty="0" smtClean="0">
                          <a:solidFill>
                            <a:schemeClr val="tx1"/>
                          </a:solidFill>
                        </a:rPr>
                        <a:t> – 15.10.2019  бюджет – 150 млн руб.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79144">
                <a:tc>
                  <a:txBody>
                    <a:bodyPr/>
                    <a:lstStyle/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ru-RU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приоритеты </a:t>
                      </a:r>
                      <a:endParaRPr lang="ru-RU" sz="20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сельское, лесное хозяйство, охота, рыболовство и рыбоводство;</a:t>
                      </a:r>
                    </a:p>
                    <a:p>
                      <a:pPr algn="l"/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обрабатывающие производства;</a:t>
                      </a:r>
                    </a:p>
                    <a:p>
                      <a:pPr algn="l"/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код 38.2 раздела Е. Водоснабжение, водоотведение, организация сбора и утилизации отходов, деятельность по ликвидации загрязнений.</a:t>
                      </a:r>
                      <a:endParaRPr lang="ru-RU" sz="20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02875">
                <a:tc>
                  <a:txBody>
                    <a:bodyPr/>
                    <a:lstStyle/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ru-RU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мах. размер субсидии</a:t>
                      </a:r>
                      <a:endParaRPr lang="ru-RU" sz="20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30% затрат / 10 млн руб.</a:t>
                      </a:r>
                      <a:endParaRPr lang="ru-RU" sz="20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95929">
                <a:tc>
                  <a:txBody>
                    <a:bodyPr/>
                    <a:lstStyle/>
                    <a:p>
                      <a:pPr marL="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 ЛИЗИНГ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3 этап 16.09.2019</a:t>
                      </a:r>
                      <a:r>
                        <a:rPr lang="ru-RU" sz="2000" b="0" baseline="0" dirty="0" smtClean="0">
                          <a:solidFill>
                            <a:schemeClr val="tx1"/>
                          </a:solidFill>
                        </a:rPr>
                        <a:t> – 15.10.2019  бюджет – 50 млн руб.</a:t>
                      </a:r>
                      <a:endParaRPr lang="ru-RU" sz="20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042246">
                <a:tc>
                  <a:txBody>
                    <a:bodyPr/>
                    <a:lstStyle/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ru-RU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приоритеты </a:t>
                      </a:r>
                      <a:endParaRPr lang="ru-RU" sz="20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сельское, лесное хозяйство, охота, рыболовство и рыбоводство;</a:t>
                      </a:r>
                    </a:p>
                    <a:p>
                      <a:pPr algn="l"/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обрабатывающие производства,</a:t>
                      </a:r>
                      <a:r>
                        <a:rPr lang="ru-RU" sz="2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код 38.2 раздела Е.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-малые гостиницы от 16 до 50 номеров </a:t>
                      </a:r>
                      <a:r>
                        <a:rPr lang="ru-RU" sz="20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(ГОСТ Р 54606 – 2011) </a:t>
                      </a:r>
                      <a:endParaRPr lang="ru-RU" sz="20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ru-RU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ru-RU" sz="20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рестораны,</a:t>
                      </a:r>
                      <a:r>
                        <a:rPr lang="ru-RU" sz="20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кафе </a:t>
                      </a:r>
                    </a:p>
                    <a:p>
                      <a:pPr algn="l"/>
                      <a:r>
                        <a:rPr lang="ru-RU" sz="20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(в исторических поселениях МО (ППМО №771/43); Территориях роста (РПМО №823-РП); </a:t>
                      </a:r>
                      <a:r>
                        <a:rPr lang="ru-RU" sz="2000" b="0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наукоградах</a:t>
                      </a:r>
                      <a:r>
                        <a:rPr lang="ru-RU" sz="20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11507">
                <a:tc>
                  <a:txBody>
                    <a:bodyPr/>
                    <a:lstStyle/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ru-RU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мах. размер субсидии</a:t>
                      </a:r>
                      <a:endParaRPr lang="ru-RU" sz="20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 smtClean="0"/>
                        <a:t>70 % аванса / 5</a:t>
                      </a:r>
                      <a:r>
                        <a:rPr lang="ru-RU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млн руб.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47049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="" xmlns:a16="http://schemas.microsoft.com/office/drawing/2014/main" id="{D69B0C6F-20A3-4750-90AA-0F2BD166B4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Иные меры поддержки</a:t>
            </a:r>
            <a:r>
              <a:rPr lang="ru-RU" sz="2000" dirty="0"/>
              <a:t/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58" name="Прямоугольник 57">
            <a:extLst>
              <a:ext uri="{FF2B5EF4-FFF2-40B4-BE49-F238E27FC236}">
                <a16:creationId xmlns="" xmlns:a16="http://schemas.microsoft.com/office/drawing/2014/main" id="{DF94B093-8F7F-481E-B568-5B8DC39ACFA7}"/>
              </a:ext>
            </a:extLst>
          </p:cNvPr>
          <p:cNvSpPr/>
          <p:nvPr/>
        </p:nvSpPr>
        <p:spPr>
          <a:xfrm>
            <a:off x="3521088" y="835691"/>
            <a:ext cx="772291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lnSpc>
                <a:spcPct val="90000"/>
              </a:lnSpc>
              <a:spcBef>
                <a:spcPts val="800"/>
              </a:spcBef>
              <a:buClr>
                <a:srgbClr val="2C2A29"/>
              </a:buClr>
              <a:buSzPct val="100000"/>
            </a:pPr>
            <a:r>
              <a:rPr lang="ru-RU" sz="2000" b="1" dirty="0" smtClean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Социальное предпринимательство</a:t>
            </a:r>
            <a:endParaRPr lang="ru-RU" sz="2000" b="1" dirty="0">
              <a:solidFill>
                <a:schemeClr val="accent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4" name="Straight Connector 8">
            <a:extLst>
              <a:ext uri="{FF2B5EF4-FFF2-40B4-BE49-F238E27FC236}">
                <a16:creationId xmlns="" xmlns:a16="http://schemas.microsoft.com/office/drawing/2014/main" id="{33C9906D-4ECA-4757-9FE4-03C1C31382D9}"/>
              </a:ext>
            </a:extLst>
          </p:cNvPr>
          <p:cNvCxnSpPr/>
          <p:nvPr/>
        </p:nvCxnSpPr>
        <p:spPr>
          <a:xfrm flipV="1">
            <a:off x="6155133" y="5919076"/>
            <a:ext cx="288032" cy="463544"/>
          </a:xfrm>
          <a:prstGeom prst="line">
            <a:avLst/>
          </a:prstGeom>
          <a:ln w="317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6" name="Таблица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810033"/>
              </p:ext>
            </p:extLst>
          </p:nvPr>
        </p:nvGraphicFramePr>
        <p:xfrm>
          <a:off x="456897" y="1225572"/>
          <a:ext cx="11785903" cy="565503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883009"/>
                <a:gridCol w="8902894"/>
              </a:tblGrid>
              <a:tr h="726007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chemeClr val="tx1"/>
                          </a:solidFill>
                        </a:rPr>
                        <a:t>3. Социальное предпринимательство</a:t>
                      </a:r>
                      <a:endParaRPr lang="ru-RU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01.08.2019</a:t>
                      </a:r>
                      <a:r>
                        <a:rPr lang="ru-RU" sz="2000" b="0" baseline="0" dirty="0" smtClean="0">
                          <a:solidFill>
                            <a:schemeClr val="tx1"/>
                          </a:solidFill>
                        </a:rPr>
                        <a:t> – 30.08.2019  бюджет – 100 млн руб.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247139">
                <a:tc>
                  <a:txBody>
                    <a:bodyPr/>
                    <a:lstStyle/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ru-RU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целевая аудитория</a:t>
                      </a:r>
                      <a:endParaRPr lang="ru-RU" sz="20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ru-RU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социальное обслуживание граждан, услуги здравоохранения;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ru-RU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физкультурно-оздоровительная деятельность,</a:t>
                      </a:r>
                      <a:r>
                        <a:rPr lang="ru-RU" sz="20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реабилитация инвалидов;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ru-RU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проведение занятий в детских и молодежных кружках, секциях, студиях;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ru-RU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создание и развитие детских центров;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ru-RU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производство и (или) реализация медицинской техники, протезно-ортопедических       изделий, а также технических средств, включая автомототранспорт, материалов </a:t>
                      </a:r>
                    </a:p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r>
                        <a:rPr lang="ru-RU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для профилактики инвалидности или реабилитации инвалидов;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ru-RU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обеспечение культурно-просветительской деятельности (музеи, театры, школы</a:t>
                      </a:r>
                    </a:p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r>
                        <a:rPr lang="ru-RU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студии, музыкальные учреждения, творческие мастерские);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ru-RU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предоставление образовательных услуг группам граждан, имеющим ограниченный   доступ к образовательным финансовая поддержкам, ремесленничество.</a:t>
                      </a:r>
                      <a:endParaRPr lang="ru-RU" sz="20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70383">
                <a:tc>
                  <a:txBody>
                    <a:bodyPr/>
                    <a:lstStyle/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ru-RU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мах. размер субсидии</a:t>
                      </a:r>
                      <a:endParaRPr lang="ru-RU" sz="20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85% затрат / 2 млн руб., 3 млн руб. (создание ясельных групп</a:t>
                      </a:r>
                      <a:r>
                        <a:rPr lang="ru-RU" sz="20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ru-RU" sz="20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64996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8600" y="3819525"/>
            <a:ext cx="6642100" cy="28664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09C1499-D140-46F3-B1F0-C0EABB28B8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7565" y="605733"/>
            <a:ext cx="8695035" cy="376384"/>
          </a:xfrm>
        </p:spPr>
        <p:txBody>
          <a:bodyPr>
            <a:noAutofit/>
          </a:bodyPr>
          <a:lstStyle/>
          <a:p>
            <a:pPr marL="45720"/>
            <a:r>
              <a:rPr lang="ru-RU" sz="2400" dirty="0" smtClean="0"/>
              <a:t>Подача заявки через РПГУ</a:t>
            </a:r>
            <a:endParaRPr lang="ru-RU" sz="2400" dirty="0"/>
          </a:p>
        </p:txBody>
      </p:sp>
      <p:pic>
        <p:nvPicPr>
          <p:cNvPr id="4" name="Изображение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0321" y="1346200"/>
            <a:ext cx="4745286" cy="1008156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863600" y="1470900"/>
            <a:ext cx="59436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/>
              <a:t>Войти на </a:t>
            </a:r>
            <a:r>
              <a:rPr lang="ru-RU" sz="2000" dirty="0"/>
              <a:t>Региональный портал </a:t>
            </a:r>
            <a:r>
              <a:rPr lang="ru-RU" sz="2000" dirty="0" err="1"/>
              <a:t>госуслуг</a:t>
            </a:r>
            <a:r>
              <a:rPr lang="ru-RU" sz="2000" dirty="0"/>
              <a:t> Московской области</a:t>
            </a:r>
            <a:r>
              <a:rPr lang="ru-RU" sz="2000" dirty="0" smtClean="0"/>
              <a:t> </a:t>
            </a:r>
            <a:endParaRPr lang="ru-RU" sz="2000" dirty="0"/>
          </a:p>
          <a:p>
            <a:pPr algn="just"/>
            <a:endParaRPr lang="ru-RU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441532" y="1567241"/>
            <a:ext cx="4474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1.</a:t>
            </a:r>
            <a:endParaRPr lang="ru-RU" sz="20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6229" y="2590800"/>
            <a:ext cx="4872878" cy="1114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927100" y="2664700"/>
            <a:ext cx="5943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/>
              <a:t>Авторизоваться на портале</a:t>
            </a:r>
            <a:endParaRPr lang="ru-RU" sz="2000" dirty="0"/>
          </a:p>
          <a:p>
            <a:pPr algn="just"/>
            <a:endParaRPr lang="ru-RU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466932" y="2684841"/>
            <a:ext cx="4474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2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938621" y="4163300"/>
            <a:ext cx="5943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/>
              <a:t>Найти и выбрать  необходимую услугу </a:t>
            </a:r>
          </a:p>
          <a:p>
            <a:pPr algn="just"/>
            <a:r>
              <a:rPr lang="ru-RU" sz="2000" dirty="0" smtClean="0"/>
              <a:t>(написать в поисковой строке </a:t>
            </a:r>
          </a:p>
          <a:p>
            <a:pPr algn="just"/>
            <a:r>
              <a:rPr lang="ru-RU" sz="2000" dirty="0" smtClean="0"/>
              <a:t> слово - «субсидии»)</a:t>
            </a:r>
            <a:endParaRPr lang="ru-RU" sz="2000" dirty="0"/>
          </a:p>
          <a:p>
            <a:pPr algn="just"/>
            <a:endParaRPr lang="ru-RU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516553" y="4183441"/>
            <a:ext cx="4474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3.</a:t>
            </a:r>
            <a:endParaRPr lang="ru-RU" sz="20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930787" y="5512601"/>
            <a:ext cx="5943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/>
              <a:t>Далее следовать подсказкам системы</a:t>
            </a:r>
            <a:endParaRPr lang="ru-RU" sz="2000" dirty="0"/>
          </a:p>
          <a:p>
            <a:pPr algn="just"/>
            <a:endParaRPr lang="ru-RU" sz="2000" dirty="0"/>
          </a:p>
        </p:txBody>
      </p:sp>
      <p:sp>
        <p:nvSpPr>
          <p:cNvPr id="16" name="TextBox 15"/>
          <p:cNvSpPr txBox="1"/>
          <p:nvPr/>
        </p:nvSpPr>
        <p:spPr>
          <a:xfrm>
            <a:off x="508719" y="5532742"/>
            <a:ext cx="4474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4</a:t>
            </a:r>
            <a:r>
              <a:rPr lang="ru-RU" sz="2000" dirty="0" smtClean="0"/>
              <a:t>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488962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09C1499-D140-46F3-B1F0-C0EABB28B8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7565" y="554933"/>
            <a:ext cx="8695035" cy="376384"/>
          </a:xfrm>
        </p:spPr>
        <p:txBody>
          <a:bodyPr>
            <a:noAutofit/>
          </a:bodyPr>
          <a:lstStyle/>
          <a:p>
            <a:pPr marL="45720" indent="0">
              <a:lnSpc>
                <a:spcPct val="100000"/>
              </a:lnSpc>
              <a:spcBef>
                <a:spcPts val="0"/>
              </a:spcBef>
            </a:pPr>
            <a:r>
              <a:rPr lang="ru-RU" sz="2400" dirty="0" smtClean="0"/>
              <a:t>Консультирование </a:t>
            </a:r>
            <a:r>
              <a:rPr lang="ru-RU" sz="2400" dirty="0"/>
              <a:t>по вопросам предоставления субсидий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863600" y="1889831"/>
            <a:ext cx="11290300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b="1" dirty="0" smtClean="0"/>
              <a:t>ГКУ МО «Московский областной центр поддержки предпринимательства»</a:t>
            </a:r>
          </a:p>
          <a:p>
            <a:pPr algn="just">
              <a:lnSpc>
                <a:spcPct val="150000"/>
              </a:lnSpc>
            </a:pPr>
            <a:r>
              <a:rPr lang="ru-RU" sz="2200" dirty="0" smtClean="0"/>
              <a:t>Очные консультации: </a:t>
            </a:r>
            <a:r>
              <a:rPr lang="ru-RU" sz="2200" dirty="0"/>
              <a:t>г. Красногорск, бульвар Строителей, д.2, 3 этаж</a:t>
            </a:r>
            <a:r>
              <a:rPr lang="ru-RU" sz="2200" dirty="0" smtClean="0"/>
              <a:t>.</a:t>
            </a:r>
          </a:p>
          <a:p>
            <a:pPr algn="just">
              <a:lnSpc>
                <a:spcPct val="150000"/>
              </a:lnSpc>
            </a:pPr>
            <a:r>
              <a:rPr lang="ru-RU" sz="2200" dirty="0" smtClean="0"/>
              <a:t>Письменные консультации:  </a:t>
            </a:r>
            <a:r>
              <a:rPr lang="en-US" sz="2200" dirty="0" smtClean="0">
                <a:hlinkClick r:id="rId2"/>
              </a:rPr>
              <a:t>mofrp@mosreg.ru</a:t>
            </a:r>
            <a:endParaRPr lang="ru-RU" sz="2200" dirty="0" smtClean="0"/>
          </a:p>
          <a:p>
            <a:pPr algn="just">
              <a:lnSpc>
                <a:spcPct val="150000"/>
              </a:lnSpc>
            </a:pPr>
            <a:r>
              <a:rPr lang="ru-RU" sz="2200" dirty="0" smtClean="0"/>
              <a:t>Телефонные консультации: </a:t>
            </a:r>
            <a:r>
              <a:rPr lang="ru-RU" sz="2200" dirty="0"/>
              <a:t>+7 (495) </a:t>
            </a:r>
            <a:r>
              <a:rPr lang="ru-RU" sz="2200" dirty="0" smtClean="0"/>
              <a:t>109-07-07 </a:t>
            </a:r>
          </a:p>
          <a:p>
            <a:pPr algn="just">
              <a:lnSpc>
                <a:spcPct val="150000"/>
              </a:lnSpc>
            </a:pPr>
            <a:r>
              <a:rPr lang="ru-RU" sz="2200" dirty="0" smtClean="0"/>
              <a:t>Сайт: </a:t>
            </a:r>
            <a:r>
              <a:rPr lang="en-US" sz="2200" dirty="0" smtClean="0"/>
              <a:t>www.fpmo.ru</a:t>
            </a:r>
            <a:endParaRPr lang="ru-RU" sz="2200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863600" y="4449588"/>
            <a:ext cx="112903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b="1" dirty="0" smtClean="0"/>
              <a:t>Министерство инвестиций и инноваций Московской области</a:t>
            </a:r>
          </a:p>
          <a:p>
            <a:pPr algn="just">
              <a:lnSpc>
                <a:spcPct val="150000"/>
              </a:lnSpc>
            </a:pPr>
            <a:r>
              <a:rPr lang="ru-RU" sz="2200" dirty="0" smtClean="0"/>
              <a:t>Сайт: </a:t>
            </a:r>
            <a:r>
              <a:rPr lang="en-US" sz="2200" dirty="0" smtClean="0">
                <a:hlinkClick r:id="rId3"/>
              </a:rPr>
              <a:t>www.mii.mosreg.ru</a:t>
            </a:r>
            <a:r>
              <a:rPr lang="en-US" sz="2200" dirty="0" smtClean="0"/>
              <a:t>    </a:t>
            </a:r>
            <a:r>
              <a:rPr lang="en-US" sz="2200" dirty="0" smtClean="0">
                <a:hlinkClick r:id="rId4"/>
              </a:rPr>
              <a:t>www.mb.mosreg.ru</a:t>
            </a:r>
            <a:endParaRPr lang="en-US" sz="2200" dirty="0"/>
          </a:p>
          <a:p>
            <a:pPr algn="just">
              <a:lnSpc>
                <a:spcPct val="150000"/>
              </a:lnSpc>
            </a:pPr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1330722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09C1499-D140-46F3-B1F0-C0EABB28B8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04865" y="377133"/>
            <a:ext cx="8695035" cy="376384"/>
          </a:xfrm>
        </p:spPr>
        <p:txBody>
          <a:bodyPr>
            <a:noAutofit/>
          </a:bodyPr>
          <a:lstStyle/>
          <a:p>
            <a:pPr marL="45720" indent="0">
              <a:lnSpc>
                <a:spcPct val="100000"/>
              </a:lnSpc>
              <a:spcBef>
                <a:spcPts val="0"/>
              </a:spcBef>
            </a:pPr>
            <a:r>
              <a:rPr lang="ru-RU" sz="2400" dirty="0" smtClean="0"/>
              <a:t>Консультирование </a:t>
            </a:r>
            <a:r>
              <a:rPr lang="ru-RU" sz="2400" dirty="0"/>
              <a:t>по вопросам предоставления </a:t>
            </a:r>
            <a:r>
              <a:rPr lang="ru-RU" sz="2400" dirty="0" smtClean="0"/>
              <a:t>субсидий – центры «Мой Бизнес»</a:t>
            </a:r>
            <a:endParaRPr lang="ru-RU" sz="2400" dirty="0"/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="" xmlns:a16="http://schemas.microsoft.com/office/drawing/2014/main" id="{5873B10C-0AF2-4DEC-BDC3-BBB4EC8F3B63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4151880399"/>
              </p:ext>
            </p:extLst>
          </p:nvPr>
        </p:nvGraphicFramePr>
        <p:xfrm>
          <a:off x="384176" y="1260669"/>
          <a:ext cx="11496674" cy="5375643"/>
        </p:xfrm>
        <a:graphic>
          <a:graphicData uri="http://schemas.openxmlformats.org/drawingml/2006/table">
            <a:tbl>
              <a:tblPr firstRow="1" bandRow="1">
                <a:tableStyleId>{E8034E78-7F5D-4C2E-B375-FC64B27BC917}</a:tableStyleId>
              </a:tblPr>
              <a:tblGrid>
                <a:gridCol w="359740">
                  <a:extLst>
                    <a:ext uri="{9D8B030D-6E8A-4147-A177-3AD203B41FA5}">
                      <a16:colId xmlns="" xmlns:a16="http://schemas.microsoft.com/office/drawing/2014/main" val="1428747295"/>
                    </a:ext>
                  </a:extLst>
                </a:gridCol>
                <a:gridCol w="3159169">
                  <a:extLst>
                    <a:ext uri="{9D8B030D-6E8A-4147-A177-3AD203B41FA5}">
                      <a16:colId xmlns="" xmlns:a16="http://schemas.microsoft.com/office/drawing/2014/main" val="2796249603"/>
                    </a:ext>
                  </a:extLst>
                </a:gridCol>
                <a:gridCol w="1586490"/>
                <a:gridCol w="2724150">
                  <a:extLst>
                    <a:ext uri="{9D8B030D-6E8A-4147-A177-3AD203B41FA5}">
                      <a16:colId xmlns="" xmlns:a16="http://schemas.microsoft.com/office/drawing/2014/main" val="2232212050"/>
                    </a:ext>
                  </a:extLst>
                </a:gridCol>
                <a:gridCol w="1514475">
                  <a:extLst>
                    <a:ext uri="{9D8B030D-6E8A-4147-A177-3AD203B41FA5}">
                      <a16:colId xmlns="" xmlns:a16="http://schemas.microsoft.com/office/drawing/2014/main" val="2882196979"/>
                    </a:ext>
                  </a:extLst>
                </a:gridCol>
                <a:gridCol w="2152650">
                  <a:extLst>
                    <a:ext uri="{9D8B030D-6E8A-4147-A177-3AD203B41FA5}">
                      <a16:colId xmlns="" xmlns:a16="http://schemas.microsoft.com/office/drawing/2014/main" val="2889674254"/>
                    </a:ext>
                  </a:extLst>
                </a:gridCol>
              </a:tblGrid>
              <a:tr h="457233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№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Мун</a:t>
                      </a:r>
                      <a:r>
                        <a:rPr lang="en-US" dirty="0" smtClean="0"/>
                        <a:t>.</a:t>
                      </a:r>
                      <a:r>
                        <a:rPr lang="ru-RU" dirty="0" smtClean="0"/>
                        <a:t>образование</a:t>
                      </a:r>
                      <a:r>
                        <a:rPr lang="ru-RU" dirty="0"/>
                        <a:t>, </a:t>
                      </a:r>
                      <a:r>
                        <a:rPr lang="ru-RU" dirty="0" smtClean="0"/>
                        <a:t>адрес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Тел.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ФИО руководителя 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/>
                        <a:t>Контакты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742515826"/>
                  </a:ext>
                </a:extLst>
              </a:tr>
              <a:tr h="40107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smtClean="0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Богородский, Ногинск,</a:t>
                      </a:r>
                      <a:r>
                        <a:rPr lang="ru-RU" sz="1400" b="1" i="0" u="none" strike="noStrike" baseline="0" dirty="0" smtClean="0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 ул. Рогожская, д.81</a:t>
                      </a:r>
                      <a:endParaRPr lang="ru-RU" sz="1400" b="1" i="0" u="none" strike="noStrike" dirty="0">
                        <a:solidFill>
                          <a:srgbClr val="2C2A2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smtClean="0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 8-499-645-64-19</a:t>
                      </a:r>
                      <a:endParaRPr lang="ru-RU" sz="1400" b="1" i="0" u="none" strike="noStrike" dirty="0">
                        <a:solidFill>
                          <a:srgbClr val="2C2A2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Щербаков Кирилл Викторович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8 903-584-58-12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sng" strike="noStrike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SHCHerbakovKV@airmo.ru</a:t>
                      </a:r>
                      <a:r>
                        <a:rPr lang="en-US" sz="1400" b="0" i="0" u="sng" strike="noStrike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400" b="0" i="0" u="sng" strike="noStrike" kern="1200" dirty="0"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075123686"/>
                  </a:ext>
                </a:extLst>
              </a:tr>
              <a:tr h="40107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Волоколамск, Октябрьская площадь, 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smtClean="0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 8 499-645-64-12</a:t>
                      </a:r>
                      <a:endParaRPr lang="ru-RU" sz="1400" b="1" i="0" u="none" strike="noStrike" dirty="0">
                        <a:solidFill>
                          <a:srgbClr val="2C2A2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Зайцев Евгений Владимирович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8 916-397-21-10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sng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  <a:hlinkClick r:id="rId3"/>
                        </a:rPr>
                        <a:t>ZaytsevEV@airmo.ru</a:t>
                      </a:r>
                      <a:endParaRPr lang="en-US" sz="1400" b="0" i="0" u="sng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337669393"/>
                  </a:ext>
                </a:extLst>
              </a:tr>
              <a:tr h="40107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Дмитров, ул. Профессиональная, </a:t>
                      </a:r>
                      <a:r>
                        <a:rPr lang="ru-RU" sz="1400" b="1" i="0" u="none" strike="noStrike" dirty="0" smtClean="0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д.1а</a:t>
                      </a:r>
                      <a:endParaRPr lang="ru-RU" sz="1400" b="1" i="0" u="none" strike="noStrike" dirty="0">
                        <a:solidFill>
                          <a:srgbClr val="2C2A2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smtClean="0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 8 499 -645-64-18</a:t>
                      </a:r>
                      <a:endParaRPr lang="ru-RU" sz="1400" b="1" i="0" u="none" strike="noStrike" dirty="0">
                        <a:solidFill>
                          <a:srgbClr val="2C2A2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Полякова Анна Владимировна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8 968-729-12-75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sng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  <a:hlinkClick r:id="rId4"/>
                        </a:rPr>
                        <a:t>PolyakovaAV@airmo.ru</a:t>
                      </a:r>
                      <a:endParaRPr lang="en-US" sz="1400" b="0" i="0" u="sng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775457764"/>
                  </a:ext>
                </a:extLst>
              </a:tr>
              <a:tr h="40107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Истра, пл. Революции, д. 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smtClean="0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 8</a:t>
                      </a:r>
                      <a:r>
                        <a:rPr lang="ru-RU" sz="1400" b="1" i="0" u="none" strike="noStrike" baseline="0" dirty="0" smtClean="0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ru-RU" sz="1400" b="1" i="0" u="none" strike="noStrike" dirty="0" smtClean="0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499-645-64-10 </a:t>
                      </a:r>
                      <a:endParaRPr lang="ru-RU" sz="1400" b="1" i="0" u="none" strike="noStrike" dirty="0">
                        <a:solidFill>
                          <a:srgbClr val="2C2A2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Попова Ольга Николаевна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8 917-563-63-37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sng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  <a:hlinkClick r:id="rId5"/>
                        </a:rPr>
                        <a:t>PopovaON@airmo.ru</a:t>
                      </a:r>
                      <a:endParaRPr lang="en-US" sz="1400" b="0" i="0" u="sng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241943564"/>
                  </a:ext>
                </a:extLst>
              </a:tr>
              <a:tr h="40107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Коломна, ул. Уманская, д. 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smtClean="0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 8</a:t>
                      </a:r>
                      <a:r>
                        <a:rPr lang="ru-RU" sz="1400" b="1" i="0" u="none" strike="noStrike" baseline="0" dirty="0" smtClean="0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ru-RU" sz="1400" b="1" i="0" u="none" strike="noStrike" dirty="0" smtClean="0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499-645-64-14</a:t>
                      </a:r>
                      <a:endParaRPr lang="ru-RU" sz="1400" b="1" i="0" u="none" strike="noStrike" dirty="0">
                        <a:solidFill>
                          <a:srgbClr val="2C2A2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Дмитриев Виктор Денисович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8 968-800-01-10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sng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  <a:hlinkClick r:id="rId6"/>
                        </a:rPr>
                        <a:t>DmitrievVD@airmo.ru</a:t>
                      </a:r>
                      <a:endParaRPr lang="en-US" sz="1400" b="0" i="0" u="sng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175861397"/>
                  </a:ext>
                </a:extLst>
              </a:tr>
              <a:tr h="40107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Королев, ул. Трудовая, д. </a:t>
                      </a:r>
                      <a:r>
                        <a:rPr lang="ru-RU" sz="1400" b="1" i="0" u="none" strike="noStrike" dirty="0" smtClean="0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ru-RU" sz="1400" b="1" i="0" u="none" strike="noStrike" dirty="0">
                        <a:solidFill>
                          <a:srgbClr val="2C2A2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smtClean="0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 8</a:t>
                      </a:r>
                      <a:r>
                        <a:rPr lang="ru-RU" sz="1400" b="1" i="0" u="none" strike="noStrike" baseline="0" dirty="0" smtClean="0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ru-RU" sz="1400" b="1" i="0" u="none" strike="noStrike" dirty="0" smtClean="0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499-645-64-16</a:t>
                      </a:r>
                      <a:endParaRPr lang="ru-RU" sz="1400" b="1" i="0" u="none" strike="noStrike" dirty="0">
                        <a:solidFill>
                          <a:srgbClr val="2C2A2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Козлова Людмила Анатольевна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8 903-746-69-93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sng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  <a:hlinkClick r:id="rId7"/>
                        </a:rPr>
                        <a:t>KozlovaLA@airmo.ru</a:t>
                      </a:r>
                      <a:endParaRPr lang="en-US" sz="1400" b="0" i="0" u="sng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612565503"/>
                  </a:ext>
                </a:extLst>
              </a:tr>
              <a:tr h="40107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Люберцы, ул. Смирновская, д. 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smtClean="0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 8</a:t>
                      </a:r>
                      <a:r>
                        <a:rPr lang="ru-RU" sz="1400" b="1" i="0" u="none" strike="noStrike" baseline="0" dirty="0" smtClean="0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ru-RU" sz="1400" b="1" i="0" u="none" strike="noStrike" dirty="0" smtClean="0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499-645-64-13</a:t>
                      </a:r>
                      <a:endParaRPr lang="ru-RU" sz="1400" b="1" i="0" u="none" strike="noStrike" dirty="0">
                        <a:solidFill>
                          <a:srgbClr val="2C2A2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Русаков Владимир Валерьевич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8 964-799-80-82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sng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  <a:hlinkClick r:id="rId8"/>
                        </a:rPr>
                        <a:t>RusakovVV@airmo.ru</a:t>
                      </a:r>
                      <a:endParaRPr lang="en-US" sz="1400" b="0" i="0" u="sng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8900942"/>
                  </a:ext>
                </a:extLst>
              </a:tr>
              <a:tr h="42992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Можайск, </a:t>
                      </a:r>
                      <a:r>
                        <a:rPr lang="ru-RU" sz="1400" b="1" i="0" u="none" strike="noStrike" dirty="0" smtClean="0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ул. Красных партизан, 4</a:t>
                      </a:r>
                      <a:endParaRPr lang="ru-RU" sz="1400" b="1" i="0" u="none" strike="noStrike" dirty="0">
                        <a:solidFill>
                          <a:srgbClr val="2C2A2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smtClean="0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 8</a:t>
                      </a:r>
                      <a:r>
                        <a:rPr lang="ru-RU" sz="1400" b="1" i="0" u="none" strike="noStrike" baseline="0" dirty="0" smtClean="0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ru-RU" sz="1400" b="1" i="0" u="none" strike="noStrike" dirty="0" smtClean="0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499-645-64-20</a:t>
                      </a:r>
                      <a:endParaRPr lang="ru-RU" sz="1400" b="1" i="0" u="none" strike="noStrike" dirty="0">
                        <a:solidFill>
                          <a:srgbClr val="2C2A2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Бакулин Александр Владимирович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8 926-618-05-62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sng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  <a:hlinkClick r:id="rId9"/>
                        </a:rPr>
                        <a:t>BakulinAV@airmo.ru</a:t>
                      </a:r>
                      <a:endParaRPr lang="en-US" sz="1400" b="0" i="0" u="sng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682806047"/>
                  </a:ext>
                </a:extLst>
              </a:tr>
              <a:tr h="40107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Орехово-Зуево, ул. Ленина, д. 99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smtClean="0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 8</a:t>
                      </a:r>
                      <a:r>
                        <a:rPr lang="ru-RU" sz="1400" b="1" i="0" u="none" strike="noStrike" baseline="0" dirty="0" smtClean="0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ru-RU" sz="1400" b="1" i="0" u="none" strike="noStrike" dirty="0" smtClean="0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499-645-64-17</a:t>
                      </a:r>
                      <a:endParaRPr lang="ru-RU" sz="1400" b="1" i="0" u="none" strike="noStrike" dirty="0">
                        <a:solidFill>
                          <a:srgbClr val="2C2A2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Петриев Артем Андреевич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8 977-147-48-61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sng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  <a:hlinkClick r:id="rId10"/>
                        </a:rPr>
                        <a:t>PetrievAA@airmo.ru</a:t>
                      </a:r>
                      <a:endParaRPr lang="en-US" sz="1400" b="0" i="0" u="sng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287821065"/>
                  </a:ext>
                </a:extLst>
              </a:tr>
              <a:tr h="40107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Реутов, ул. Победы, д. 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smtClean="0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 8</a:t>
                      </a:r>
                      <a:r>
                        <a:rPr lang="ru-RU" sz="1400" b="1" i="0" u="none" strike="noStrike" baseline="0" dirty="0" smtClean="0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ru-RU" sz="1400" b="1" i="0" u="none" strike="noStrike" dirty="0" smtClean="0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499-645-64-15</a:t>
                      </a:r>
                      <a:endParaRPr lang="ru-RU" sz="1400" b="1" i="0" u="none" strike="noStrike" dirty="0">
                        <a:solidFill>
                          <a:srgbClr val="2C2A2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Лаврова Наталья Константиновна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8 925-768-24-26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sng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  <a:hlinkClick r:id="rId11"/>
                        </a:rPr>
                        <a:t>LavrovaNK@airmo.ru</a:t>
                      </a:r>
                      <a:endParaRPr lang="en-US" sz="1400" b="0" i="0" u="sng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082532928"/>
                  </a:ext>
                </a:extLst>
              </a:tr>
              <a:tr h="40107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Солнечногорск, ул. Тельнова, д. 3/2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smtClean="0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 8</a:t>
                      </a:r>
                      <a:r>
                        <a:rPr lang="ru-RU" sz="1400" b="1" i="0" u="none" strike="noStrike" baseline="0" dirty="0" smtClean="0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ru-RU" sz="1400" b="1" i="0" u="none" strike="noStrike" dirty="0" smtClean="0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499-645-64-11</a:t>
                      </a:r>
                      <a:endParaRPr lang="ru-RU" sz="1400" b="1" i="0" u="none" strike="noStrike" dirty="0">
                        <a:solidFill>
                          <a:srgbClr val="2C2A2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Щербатюк</a:t>
                      </a:r>
                      <a:r>
                        <a:rPr lang="ru-RU" sz="1400" b="1" i="0" u="none" strike="noStrike" dirty="0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 Ольга Николаевна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8 906-065- 65-38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12"/>
                        </a:rPr>
                        <a:t>SHCHerbatyukON@airmo.ru</a:t>
                      </a:r>
                      <a:r>
                        <a:rPr lang="ru-RU" sz="1400" b="0" i="0" u="none" strike="noStrike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400" b="0" i="0" u="none" strike="noStrike" kern="1200" dirty="0"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418996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12</a:t>
                      </a:r>
                      <a:endParaRPr lang="ru-RU" sz="1400" b="1" i="0" u="none" strike="noStrike" dirty="0">
                        <a:solidFill>
                          <a:srgbClr val="2C2A2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smtClean="0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Красногорск, бул. Строителей, д. 2 (Центральный офис)</a:t>
                      </a:r>
                      <a:endParaRPr lang="ru-RU" sz="1400" b="1" i="0" u="none" strike="noStrike" dirty="0">
                        <a:solidFill>
                          <a:srgbClr val="2C2A2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baseline="0" dirty="0" smtClean="0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 8 </a:t>
                      </a:r>
                      <a:r>
                        <a:rPr lang="ru-RU" sz="1400" b="1" i="0" u="none" strike="noStrike" dirty="0" smtClean="0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499-645-64-00</a:t>
                      </a:r>
                    </a:p>
                    <a:p>
                      <a:pPr algn="l" rtl="0" fontAlgn="b"/>
                      <a:r>
                        <a:rPr lang="ru-RU" sz="1400" b="1" i="0" u="none" strike="noStrike" smtClean="0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 8</a:t>
                      </a:r>
                      <a:r>
                        <a:rPr lang="ru-RU" sz="1400" b="1" i="0" u="none" strike="noStrike" baseline="0" smtClean="0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ru-RU" sz="1400" b="1" i="0" u="none" strike="noStrike" smtClean="0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499-645-64-01</a:t>
                      </a:r>
                      <a:endParaRPr lang="ru-RU" sz="1400" b="1" i="0" u="none" strike="noStrike" dirty="0">
                        <a:solidFill>
                          <a:srgbClr val="2C2A2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 smtClean="0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Дзбоев</a:t>
                      </a:r>
                      <a:r>
                        <a:rPr lang="ru-RU" sz="1400" b="1" i="0" u="none" strike="noStrike" dirty="0" smtClean="0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 Глеб Борисович</a:t>
                      </a:r>
                      <a:endParaRPr lang="ru-RU" sz="1400" b="1" i="0" u="none" strike="noStrike" dirty="0">
                        <a:solidFill>
                          <a:srgbClr val="2C2A2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smtClean="0">
                          <a:solidFill>
                            <a:srgbClr val="2C2A29"/>
                          </a:solidFill>
                          <a:effectLst/>
                          <a:latin typeface="+mn-lt"/>
                        </a:rPr>
                        <a:t>8 985-288-35-98</a:t>
                      </a:r>
                      <a:endParaRPr lang="ru-RU" sz="1400" b="1" i="0" u="none" strike="noStrike" dirty="0">
                        <a:solidFill>
                          <a:srgbClr val="2C2A2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b="0" dirty="0" smtClean="0">
                          <a:solidFill>
                            <a:srgbClr val="623B2A"/>
                          </a:solidFill>
                          <a:latin typeface="+mn-lt"/>
                          <a:hlinkClick r:id="rId13"/>
                        </a:rPr>
                        <a:t>DzboyevGB@airmo.ru</a:t>
                      </a:r>
                      <a:r>
                        <a:rPr lang="en-US" sz="1400" b="0" dirty="0" smtClean="0">
                          <a:solidFill>
                            <a:srgbClr val="623B2A"/>
                          </a:solidFill>
                          <a:latin typeface="+mn-lt"/>
                        </a:rPr>
                        <a:t> </a:t>
                      </a:r>
                      <a:endParaRPr lang="en-US" sz="1400" b="0" i="0" u="sng" strike="noStrike" kern="1200" dirty="0"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2781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Прямоугольник 51"/>
          <p:cNvSpPr/>
          <p:nvPr/>
        </p:nvSpPr>
        <p:spPr>
          <a:xfrm>
            <a:off x="9589879" y="7939"/>
            <a:ext cx="2584704" cy="8735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09C1499-D140-46F3-B1F0-C0EABB28B8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7565" y="605733"/>
            <a:ext cx="8695035" cy="376384"/>
          </a:xfrm>
        </p:spPr>
        <p:txBody>
          <a:bodyPr>
            <a:noAutofit/>
          </a:bodyPr>
          <a:lstStyle/>
          <a:p>
            <a:pPr marL="45720"/>
            <a:r>
              <a:rPr lang="ru-RU" sz="2400" dirty="0" smtClean="0"/>
              <a:t>Лица, имеющие </a:t>
            </a:r>
            <a:r>
              <a:rPr lang="ru-RU" sz="2400" dirty="0"/>
              <a:t>право на получение Субсидии</a:t>
            </a:r>
          </a:p>
        </p:txBody>
      </p:sp>
      <p:sp>
        <p:nvSpPr>
          <p:cNvPr id="9" name="TextBox 6"/>
          <p:cNvSpPr txBox="1">
            <a:spLocks noChangeArrowheads="1"/>
          </p:cNvSpPr>
          <p:nvPr/>
        </p:nvSpPr>
        <p:spPr bwMode="auto">
          <a:xfrm>
            <a:off x="971413" y="1369286"/>
            <a:ext cx="10801487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sz="2200" b="1" dirty="0" smtClean="0"/>
              <a:t>ЮЛ и ИП, </a:t>
            </a:r>
            <a:r>
              <a:rPr lang="ru-RU" sz="2200" b="1" dirty="0"/>
              <a:t>осуществляющие деятельность на территории Московской области в сфере физической культуры и спорта </a:t>
            </a:r>
            <a:r>
              <a:rPr lang="ru-RU" sz="2200" dirty="0"/>
              <a:t>по видам деятельности, включенным в раздел </a:t>
            </a:r>
            <a:r>
              <a:rPr lang="en-US" sz="2200" dirty="0"/>
              <a:t>R</a:t>
            </a:r>
            <a:r>
              <a:rPr lang="ru-RU" sz="2200" dirty="0"/>
              <a:t>, коды 93.1 (кроме кода </a:t>
            </a:r>
            <a:r>
              <a:rPr lang="ru-RU" sz="2200" dirty="0" smtClean="0"/>
              <a:t>93.13 – </a:t>
            </a:r>
            <a:r>
              <a:rPr lang="ru-RU" sz="2200" i="1" dirty="0" smtClean="0"/>
              <a:t>деятельность фитнесс - центров</a:t>
            </a:r>
            <a:r>
              <a:rPr lang="ru-RU" sz="2200" dirty="0" smtClean="0"/>
              <a:t>) </a:t>
            </a:r>
            <a:r>
              <a:rPr lang="ru-RU" sz="2200" dirty="0"/>
              <a:t>и 93.29 (в части деятельности горнолыжных комплексов) Общероссийского классификатора видов экономической деятельности (ОК 029-2014 (КДЕС ред. 2</a:t>
            </a:r>
            <a:r>
              <a:rPr lang="ru-RU" sz="2200" dirty="0" smtClean="0"/>
              <a:t>).</a:t>
            </a:r>
            <a:endParaRPr lang="ru-RU" sz="2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971412" y="3581738"/>
            <a:ext cx="10801488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b="1" dirty="0"/>
              <a:t>ЮЛ и ИП, оказывающие услуги по предоставлению права временного владения и пользования или временного пользования на спортивные сооружения на территории Московской области</a:t>
            </a:r>
            <a:r>
              <a:rPr lang="ru-RU" sz="2200" dirty="0"/>
              <a:t>, осуществляющие деятельность по видам деятельности, включенным в раздел L, код </a:t>
            </a:r>
            <a:r>
              <a:rPr lang="ru-RU" sz="2200" dirty="0" smtClean="0"/>
              <a:t>68.20 (</a:t>
            </a:r>
            <a:r>
              <a:rPr lang="ru-RU" sz="2200" i="1" dirty="0" smtClean="0"/>
              <a:t>аренда и управление недвижимым имуществом</a:t>
            </a:r>
            <a:r>
              <a:rPr lang="ru-RU" sz="2200" dirty="0" smtClean="0"/>
              <a:t>) </a:t>
            </a:r>
            <a:r>
              <a:rPr lang="ru-RU" sz="2200" dirty="0"/>
              <a:t>Общероссийского классификатора видов экономической деятельности (ОК 029-2014 (КДЕС ред. 2).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96900" y="1369286"/>
            <a:ext cx="603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1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562044" y="3581738"/>
            <a:ext cx="603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2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9567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Прямоугольник 51"/>
          <p:cNvSpPr/>
          <p:nvPr/>
        </p:nvSpPr>
        <p:spPr>
          <a:xfrm>
            <a:off x="9589879" y="7939"/>
            <a:ext cx="2584704" cy="8735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09C1499-D140-46F3-B1F0-C0EABB28B8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7565" y="605733"/>
            <a:ext cx="8695035" cy="376384"/>
          </a:xfrm>
        </p:spPr>
        <p:txBody>
          <a:bodyPr>
            <a:noAutofit/>
          </a:bodyPr>
          <a:lstStyle/>
          <a:p>
            <a:pPr marL="45720"/>
            <a:r>
              <a:rPr lang="ru-RU" sz="2400" dirty="0" smtClean="0"/>
              <a:t>Требования к Заявителю</a:t>
            </a:r>
            <a:endParaRPr lang="ru-RU" sz="2400" dirty="0"/>
          </a:p>
        </p:txBody>
      </p:sp>
      <p:sp>
        <p:nvSpPr>
          <p:cNvPr id="9" name="TextBox 6"/>
          <p:cNvSpPr txBox="1">
            <a:spLocks noChangeArrowheads="1"/>
          </p:cNvSpPr>
          <p:nvPr/>
        </p:nvSpPr>
        <p:spPr bwMode="auto">
          <a:xfrm>
            <a:off x="971413" y="1305786"/>
            <a:ext cx="10801487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sz="2200" dirty="0"/>
              <a:t>Р</a:t>
            </a:r>
            <a:r>
              <a:rPr lang="ru-RU" sz="2200" dirty="0" smtClean="0"/>
              <a:t>егистрация </a:t>
            </a:r>
            <a:r>
              <a:rPr lang="ru-RU" sz="2200" dirty="0"/>
              <a:t>в качестве юридического лица или индивидуального предпринимателя на территории Московской </a:t>
            </a:r>
            <a:r>
              <a:rPr lang="ru-RU" sz="2200" dirty="0" smtClean="0"/>
              <a:t>области и  </a:t>
            </a:r>
            <a:r>
              <a:rPr lang="ru-RU" sz="2200" b="1" dirty="0"/>
              <a:t>отнесение к категории субъектов малого и среднего предпринимательства </a:t>
            </a:r>
            <a:r>
              <a:rPr lang="ru-RU" sz="2200" dirty="0"/>
              <a:t>в соответствии с </a:t>
            </a:r>
            <a:r>
              <a:rPr lang="ru-RU" sz="2200" dirty="0" smtClean="0"/>
              <a:t>209-ФЗ.</a:t>
            </a:r>
            <a:endParaRPr lang="ru-RU" sz="2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971412" y="2629238"/>
            <a:ext cx="1080148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dirty="0"/>
              <a:t>Р</a:t>
            </a:r>
            <a:r>
              <a:rPr lang="ru-RU" sz="2200" dirty="0" smtClean="0"/>
              <a:t>азмер </a:t>
            </a:r>
            <a:r>
              <a:rPr lang="ru-RU" sz="2200" dirty="0"/>
              <a:t>среднемесячной заработной платы работников </a:t>
            </a:r>
            <a:r>
              <a:rPr lang="ru-RU" sz="2200" dirty="0" smtClean="0"/>
              <a:t> </a:t>
            </a:r>
            <a:r>
              <a:rPr lang="ru-RU" sz="2200" dirty="0"/>
              <a:t>составляет </a:t>
            </a:r>
            <a:r>
              <a:rPr lang="ru-RU" sz="2200" b="1" dirty="0"/>
              <a:t>не менее величины минимальной заработной платы </a:t>
            </a:r>
            <a:r>
              <a:rPr lang="ru-RU" sz="2200" dirty="0"/>
              <a:t>на территории Московской </a:t>
            </a:r>
            <a:r>
              <a:rPr lang="ru-RU" sz="2200" dirty="0" smtClean="0"/>
              <a:t>области (</a:t>
            </a:r>
            <a:r>
              <a:rPr lang="ru-RU" sz="2200" i="1" dirty="0" smtClean="0"/>
              <a:t>14 200,0 руб.</a:t>
            </a:r>
            <a:r>
              <a:rPr lang="ru-RU" sz="2200" dirty="0" smtClean="0"/>
              <a:t>).</a:t>
            </a:r>
            <a:endParaRPr lang="ru-RU" sz="2200" dirty="0"/>
          </a:p>
        </p:txBody>
      </p:sp>
      <p:sp>
        <p:nvSpPr>
          <p:cNvPr id="4" name="TextBox 3"/>
          <p:cNvSpPr txBox="1"/>
          <p:nvPr/>
        </p:nvSpPr>
        <p:spPr>
          <a:xfrm>
            <a:off x="596900" y="1305786"/>
            <a:ext cx="603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1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562044" y="2591138"/>
            <a:ext cx="603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2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920612" y="3543638"/>
            <a:ext cx="10801488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dirty="0" smtClean="0"/>
              <a:t>Требования</a:t>
            </a:r>
            <a:r>
              <a:rPr lang="ru-RU" sz="2200" dirty="0"/>
              <a:t>, которым должно соответствовать Заявитель </a:t>
            </a:r>
            <a:r>
              <a:rPr lang="ru-RU" sz="2200" b="1" dirty="0"/>
              <a:t>на дату подачи Заявления</a:t>
            </a:r>
            <a:r>
              <a:rPr lang="ru-RU" sz="2200" dirty="0"/>
              <a:t> </a:t>
            </a:r>
            <a:r>
              <a:rPr lang="ru-RU" sz="2200" dirty="0" smtClean="0"/>
              <a:t>:</a:t>
            </a:r>
          </a:p>
          <a:p>
            <a:pPr marL="342900" indent="-342900" algn="just">
              <a:buFontTx/>
              <a:buChar char="-"/>
            </a:pPr>
            <a:r>
              <a:rPr lang="ru-RU" sz="2200" dirty="0" smtClean="0"/>
              <a:t>отсутствие </a:t>
            </a:r>
            <a:r>
              <a:rPr lang="ru-RU" sz="2200" dirty="0"/>
              <a:t>задолженности по налогам, сборам и иным обязательным </a:t>
            </a:r>
            <a:r>
              <a:rPr lang="ru-RU" sz="2200" dirty="0" smtClean="0"/>
              <a:t>платежам</a:t>
            </a:r>
          </a:p>
          <a:p>
            <a:pPr marL="342900" indent="-342900" algn="just">
              <a:buFontTx/>
              <a:buChar char="-"/>
            </a:pPr>
            <a:r>
              <a:rPr lang="ru-RU" sz="2200" dirty="0"/>
              <a:t>отсутствие процесса реорганизации, ликвидации, </a:t>
            </a:r>
            <a:r>
              <a:rPr lang="ru-RU" sz="2200" dirty="0" smtClean="0"/>
              <a:t>банкротства,</a:t>
            </a:r>
            <a:r>
              <a:rPr lang="ru-RU" sz="2200" dirty="0"/>
              <a:t> деятельность лица не </a:t>
            </a:r>
            <a:r>
              <a:rPr lang="ru-RU" sz="2200" dirty="0" smtClean="0"/>
              <a:t>приостановлена</a:t>
            </a:r>
          </a:p>
          <a:p>
            <a:pPr marL="342900" indent="-342900" algn="just">
              <a:buFontTx/>
              <a:buChar char="-"/>
            </a:pPr>
            <a:endParaRPr lang="ru-RU" sz="2200" dirty="0"/>
          </a:p>
          <a:p>
            <a:pPr marL="342900" indent="-342900" algn="just">
              <a:buFontTx/>
              <a:buChar char="-"/>
            </a:pPr>
            <a:endParaRPr lang="ru-RU" sz="2200" dirty="0" smtClean="0"/>
          </a:p>
        </p:txBody>
      </p:sp>
      <p:sp>
        <p:nvSpPr>
          <p:cNvPr id="12" name="TextBox 11"/>
          <p:cNvSpPr txBox="1"/>
          <p:nvPr/>
        </p:nvSpPr>
        <p:spPr>
          <a:xfrm>
            <a:off x="511244" y="3505538"/>
            <a:ext cx="603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3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920612" y="5080338"/>
            <a:ext cx="10801488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b="1" dirty="0"/>
              <a:t>Заявитель</a:t>
            </a:r>
            <a:r>
              <a:rPr lang="ru-RU" sz="2200" dirty="0"/>
              <a:t> </a:t>
            </a:r>
            <a:r>
              <a:rPr lang="ru-RU" sz="2200" b="1" dirty="0"/>
              <a:t>не является</a:t>
            </a:r>
            <a:r>
              <a:rPr lang="ru-RU" sz="2200" dirty="0"/>
              <a:t> кредитной организацией, страховой организацией (за исключением потребительских кооперативов), инвестиционным фондом, негосударственным пенсионным фондом, профессиональным участником рынка ценных бумаг, ломбардом, участником соглашений о разделе продукции.</a:t>
            </a:r>
          </a:p>
          <a:p>
            <a:pPr marL="342900" indent="-342900" algn="just">
              <a:buFontTx/>
              <a:buChar char="-"/>
            </a:pPr>
            <a:endParaRPr lang="ru-RU" sz="2200" dirty="0" smtClean="0"/>
          </a:p>
        </p:txBody>
      </p:sp>
      <p:sp>
        <p:nvSpPr>
          <p:cNvPr id="14" name="TextBox 13"/>
          <p:cNvSpPr txBox="1"/>
          <p:nvPr/>
        </p:nvSpPr>
        <p:spPr>
          <a:xfrm>
            <a:off x="511244" y="5093038"/>
            <a:ext cx="603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4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90379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Прямоугольник 51"/>
          <p:cNvSpPr/>
          <p:nvPr/>
        </p:nvSpPr>
        <p:spPr>
          <a:xfrm>
            <a:off x="9589879" y="7939"/>
            <a:ext cx="2584704" cy="8735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09C1499-D140-46F3-B1F0-C0EABB28B8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7565" y="605733"/>
            <a:ext cx="8695035" cy="376384"/>
          </a:xfrm>
        </p:spPr>
        <p:txBody>
          <a:bodyPr>
            <a:noAutofit/>
          </a:bodyPr>
          <a:lstStyle/>
          <a:p>
            <a:pPr marL="45720"/>
            <a:r>
              <a:rPr lang="ru-RU" sz="2400" dirty="0" smtClean="0"/>
              <a:t>Состав затрат, подлежащих компенсации</a:t>
            </a:r>
            <a:endParaRPr lang="ru-RU" sz="2400" dirty="0"/>
          </a:p>
        </p:txBody>
      </p:sp>
      <p:sp>
        <p:nvSpPr>
          <p:cNvPr id="9" name="TextBox 6"/>
          <p:cNvSpPr txBox="1">
            <a:spLocks noChangeArrowheads="1"/>
          </p:cNvSpPr>
          <p:nvPr/>
        </p:nvSpPr>
        <p:spPr bwMode="auto">
          <a:xfrm>
            <a:off x="1174613" y="1801086"/>
            <a:ext cx="10801487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sz="2200" dirty="0"/>
              <a:t>И</a:t>
            </a:r>
            <a:r>
              <a:rPr lang="ru-RU" sz="2200" dirty="0" smtClean="0"/>
              <a:t>нженерные </a:t>
            </a:r>
            <a:r>
              <a:rPr lang="ru-RU" sz="2200" dirty="0"/>
              <a:t>изыскания, </a:t>
            </a:r>
            <a:r>
              <a:rPr lang="ru-RU" sz="2200" dirty="0" smtClean="0"/>
              <a:t>проектная документация, </a:t>
            </a:r>
            <a:r>
              <a:rPr lang="ru-RU" sz="2200" dirty="0"/>
              <a:t>получение исходно-разрешительной документации, необходимые для осуществления строительства и (или) реконструкции и ввода спортивных сооружений в эксплуатацию (в том числе лицензии, разрешения, согласования</a:t>
            </a:r>
            <a:r>
              <a:rPr lang="ru-RU" sz="2200" dirty="0" smtClean="0"/>
              <a:t>).</a:t>
            </a:r>
            <a:endParaRPr lang="ru-RU" sz="2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74612" y="3327738"/>
            <a:ext cx="1080148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dirty="0" smtClean="0"/>
              <a:t>Ремонтно-отделочные </a:t>
            </a:r>
            <a:r>
              <a:rPr lang="ru-RU" sz="2200" dirty="0"/>
              <a:t>работы, в том числе капитальный ремонт, спортивных </a:t>
            </a:r>
            <a:r>
              <a:rPr lang="ru-RU" sz="2200" dirty="0" smtClean="0"/>
              <a:t>сооружений.</a:t>
            </a:r>
            <a:endParaRPr lang="ru-RU" sz="2200" dirty="0"/>
          </a:p>
        </p:txBody>
      </p:sp>
      <p:sp>
        <p:nvSpPr>
          <p:cNvPr id="4" name="TextBox 3"/>
          <p:cNvSpPr txBox="1"/>
          <p:nvPr/>
        </p:nvSpPr>
        <p:spPr>
          <a:xfrm>
            <a:off x="800100" y="1801086"/>
            <a:ext cx="603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1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765244" y="3289638"/>
            <a:ext cx="603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2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1161912" y="4153238"/>
            <a:ext cx="10801488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dirty="0" smtClean="0"/>
              <a:t>Создание объектов инженерной инфраструктуры, (объекты </a:t>
            </a:r>
            <a:r>
              <a:rPr lang="ru-RU" sz="2200" dirty="0"/>
              <a:t>газо-, электро-, тепло-, газораспределения, водоснабжения, водоотведения, канализации, водозаборных сооружений, а также локальные очистные сооружения, созданные для нужд спортивных </a:t>
            </a:r>
            <a:r>
              <a:rPr lang="ru-RU" sz="2200" dirty="0" smtClean="0"/>
              <a:t>сооружений), в </a:t>
            </a:r>
            <a:r>
              <a:rPr lang="ru-RU" sz="2200" dirty="0"/>
              <a:t>том числе правомерно находящиеся как в пределах земельного участка, на котором расположено спортивное сооружение, так и за его </a:t>
            </a:r>
            <a:r>
              <a:rPr lang="ru-RU" sz="2200" dirty="0" smtClean="0"/>
              <a:t>пределами.</a:t>
            </a:r>
            <a:endParaRPr lang="ru-RU" sz="2200" dirty="0"/>
          </a:p>
          <a:p>
            <a:pPr algn="just"/>
            <a:r>
              <a:rPr lang="ru-RU" sz="2200" dirty="0" smtClean="0"/>
              <a:t> </a:t>
            </a:r>
            <a:endParaRPr lang="ru-RU" sz="2200" dirty="0"/>
          </a:p>
        </p:txBody>
      </p:sp>
      <p:sp>
        <p:nvSpPr>
          <p:cNvPr id="17" name="TextBox 16"/>
          <p:cNvSpPr txBox="1"/>
          <p:nvPr/>
        </p:nvSpPr>
        <p:spPr>
          <a:xfrm>
            <a:off x="752544" y="4115138"/>
            <a:ext cx="603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3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67624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Прямоугольник 51"/>
          <p:cNvSpPr/>
          <p:nvPr/>
        </p:nvSpPr>
        <p:spPr>
          <a:xfrm>
            <a:off x="9589879" y="7939"/>
            <a:ext cx="2584704" cy="8735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09C1499-D140-46F3-B1F0-C0EABB28B8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7565" y="605733"/>
            <a:ext cx="8695035" cy="376384"/>
          </a:xfrm>
        </p:spPr>
        <p:txBody>
          <a:bodyPr>
            <a:noAutofit/>
          </a:bodyPr>
          <a:lstStyle/>
          <a:p>
            <a:pPr marL="45720"/>
            <a:r>
              <a:rPr lang="ru-RU" sz="2400" dirty="0" smtClean="0"/>
              <a:t>Состав затрат, подлежащих компенсации</a:t>
            </a:r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61912" y="3358397"/>
            <a:ext cx="1080148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dirty="0" smtClean="0"/>
              <a:t>Приобретение </a:t>
            </a:r>
            <a:r>
              <a:rPr lang="ru-RU" sz="2200" dirty="0"/>
              <a:t>спортивного оборудования, относящегося ко второй и выше амортизационным </a:t>
            </a:r>
            <a:r>
              <a:rPr lang="ru-RU" sz="2200" dirty="0" smtClean="0"/>
              <a:t>группам.</a:t>
            </a:r>
            <a:endParaRPr lang="ru-RU" sz="2200" dirty="0"/>
          </a:p>
        </p:txBody>
      </p:sp>
      <p:sp>
        <p:nvSpPr>
          <p:cNvPr id="9" name="TextBox 6"/>
          <p:cNvSpPr txBox="1">
            <a:spLocks noChangeArrowheads="1"/>
          </p:cNvSpPr>
          <p:nvPr/>
        </p:nvSpPr>
        <p:spPr bwMode="auto">
          <a:xfrm>
            <a:off x="1174613" y="1801086"/>
            <a:ext cx="10801487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sz="2200" dirty="0" smtClean="0"/>
              <a:t>Приобретение </a:t>
            </a:r>
            <a:r>
              <a:rPr lang="ru-RU" sz="2200" dirty="0"/>
              <a:t>и монтаж инженерных систем, в том числе систем отопления, вентиляции и кондиционирования, водоснабжения и водоотведения, слаботочных систем и внутренней электрики, систем видеонаблюдения, контроля и управления доступом, систем пожаротушения, пожарной </a:t>
            </a:r>
            <a:r>
              <a:rPr lang="ru-RU" sz="2200" dirty="0" smtClean="0"/>
              <a:t>сигнализации.</a:t>
            </a:r>
            <a:endParaRPr lang="ru-RU" sz="2200" dirty="0"/>
          </a:p>
        </p:txBody>
      </p:sp>
      <p:sp>
        <p:nvSpPr>
          <p:cNvPr id="4" name="TextBox 3"/>
          <p:cNvSpPr txBox="1"/>
          <p:nvPr/>
        </p:nvSpPr>
        <p:spPr>
          <a:xfrm>
            <a:off x="800100" y="1801086"/>
            <a:ext cx="603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4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765244" y="3365838"/>
            <a:ext cx="603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5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1161912" y="4267538"/>
            <a:ext cx="1080148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dirty="0" smtClean="0"/>
              <a:t>Выплата </a:t>
            </a:r>
            <a:r>
              <a:rPr lang="ru-RU" sz="2200" dirty="0"/>
              <a:t>процентов по кредитам и займам, средства которых направлены на совершение указанных выше расходов (за исключением процентов, начисленных и уплаченных по просроченной ссудной задолженности).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52544" y="4267538"/>
            <a:ext cx="603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6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04734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Прямоугольник 51"/>
          <p:cNvSpPr/>
          <p:nvPr/>
        </p:nvSpPr>
        <p:spPr>
          <a:xfrm>
            <a:off x="9589879" y="7939"/>
            <a:ext cx="2584704" cy="8735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09C1499-D140-46F3-B1F0-C0EABB28B8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7565" y="605733"/>
            <a:ext cx="8695035" cy="376384"/>
          </a:xfrm>
        </p:spPr>
        <p:txBody>
          <a:bodyPr>
            <a:noAutofit/>
          </a:bodyPr>
          <a:lstStyle/>
          <a:p>
            <a:pPr marL="45720"/>
            <a:r>
              <a:rPr lang="ru-RU" sz="2400" dirty="0" smtClean="0"/>
              <a:t>Размер субсидии</a:t>
            </a:r>
            <a:endParaRPr lang="ru-RU" sz="2400" dirty="0"/>
          </a:p>
        </p:txBody>
      </p:sp>
      <p:sp>
        <p:nvSpPr>
          <p:cNvPr id="9" name="TextBox 6"/>
          <p:cNvSpPr txBox="1">
            <a:spLocks noChangeArrowheads="1"/>
          </p:cNvSpPr>
          <p:nvPr/>
        </p:nvSpPr>
        <p:spPr bwMode="auto">
          <a:xfrm>
            <a:off x="717412" y="1407386"/>
            <a:ext cx="1080148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sz="2800" dirty="0" smtClean="0"/>
              <a:t>Максимальный размер субсидии </a:t>
            </a:r>
            <a:r>
              <a:rPr lang="ru-RU" sz="2800" b="1" dirty="0" smtClean="0"/>
              <a:t>– 10 млн руб</a:t>
            </a:r>
            <a:r>
              <a:rPr lang="ru-RU" sz="2800" dirty="0" smtClean="0"/>
              <a:t>.</a:t>
            </a:r>
            <a:endParaRPr lang="ru-RU" sz="2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17412" y="2120324"/>
            <a:ext cx="949631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/>
              <a:t>Компенсация </a:t>
            </a:r>
            <a:r>
              <a:rPr lang="ru-RU" sz="2800" b="1" dirty="0"/>
              <a:t>не более 50 процентов </a:t>
            </a:r>
            <a:r>
              <a:rPr lang="ru-RU" sz="2800" dirty="0"/>
              <a:t>произведенных затрат</a:t>
            </a:r>
            <a:r>
              <a:rPr lang="ru-RU" dirty="0"/>
              <a:t>.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717412" y="2855149"/>
            <a:ext cx="1110628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Компенсации </a:t>
            </a:r>
            <a:r>
              <a:rPr lang="ru-RU" sz="2800" b="1" dirty="0" smtClean="0"/>
              <a:t>подлежат затраты года объявления конкурсного отбора и трех лет, предшествующих </a:t>
            </a:r>
            <a:r>
              <a:rPr lang="ru-RU" sz="2800" dirty="0" smtClean="0"/>
              <a:t>году объявления конкурсного отбора.</a:t>
            </a:r>
            <a:endParaRPr lang="ru-RU" sz="2800" dirty="0"/>
          </a:p>
        </p:txBody>
      </p:sp>
      <p:sp>
        <p:nvSpPr>
          <p:cNvPr id="18" name="Объект 2">
            <a:extLst>
              <a:ext uri="{FF2B5EF4-FFF2-40B4-BE49-F238E27FC236}">
                <a16:creationId xmlns="" xmlns:a16="http://schemas.microsoft.com/office/drawing/2014/main" id="{55651BE1-E7BF-3041-86F6-7DD829D19CC5}"/>
              </a:ext>
            </a:extLst>
          </p:cNvPr>
          <p:cNvSpPr txBox="1">
            <a:spLocks/>
          </p:cNvSpPr>
          <p:nvPr/>
        </p:nvSpPr>
        <p:spPr>
          <a:xfrm>
            <a:off x="772921" y="5458124"/>
            <a:ext cx="9385300" cy="12722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SzPct val="100000"/>
              <a:buFont typeface="Arial" pitchFamily="34" charset="0"/>
              <a:buChar char="▪"/>
              <a:defRPr sz="2000" kern="1200">
                <a:solidFill>
                  <a:srgbClr val="581D00"/>
                </a:solidFill>
                <a:latin typeface="+mn-lt"/>
                <a:ea typeface="+mn-ea"/>
                <a:cs typeface="+mn-cs"/>
              </a:defRPr>
            </a:lvl1pPr>
            <a:lvl2pPr marL="5943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100000"/>
              <a:buFont typeface="Arial" pitchFamily="34" charset="0"/>
              <a:buChar char="▪"/>
              <a:defRPr sz="1800" kern="1200">
                <a:solidFill>
                  <a:srgbClr val="581D00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100000"/>
              <a:buFont typeface="Arial" pitchFamily="34" charset="0"/>
              <a:buChar char="▪"/>
              <a:defRPr sz="1600" kern="1200">
                <a:solidFill>
                  <a:srgbClr val="581D00"/>
                </a:solidFill>
                <a:latin typeface="+mn-lt"/>
                <a:ea typeface="+mn-ea"/>
                <a:cs typeface="+mn-cs"/>
              </a:defRPr>
            </a:lvl3pPr>
            <a:lvl4pPr marL="1188720" indent="-18288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100000"/>
              <a:buFont typeface="Arial" pitchFamily="34" charset="0"/>
              <a:buChar char="▪"/>
              <a:defRPr sz="1400" kern="1200">
                <a:solidFill>
                  <a:srgbClr val="581D00"/>
                </a:solidFill>
                <a:latin typeface="+mn-lt"/>
                <a:ea typeface="+mn-ea"/>
                <a:cs typeface="+mn-cs"/>
              </a:defRPr>
            </a:lvl4pPr>
            <a:lvl5pPr marL="1463040" indent="-18288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100000"/>
              <a:buFont typeface="Arial" pitchFamily="34" charset="0"/>
              <a:buChar char="▪"/>
              <a:defRPr sz="1400" kern="1200">
                <a:solidFill>
                  <a:srgbClr val="581D00"/>
                </a:solidFill>
                <a:latin typeface="+mn-lt"/>
                <a:ea typeface="+mn-ea"/>
                <a:cs typeface="+mn-cs"/>
              </a:defRPr>
            </a:lvl5pPr>
            <a:lvl6pPr marL="1691640" indent="-18288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48840" indent="-18288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lnSpc>
                <a:spcPct val="100000"/>
              </a:lnSpc>
              <a:spcBef>
                <a:spcPts val="0"/>
              </a:spcBef>
              <a:buFont typeface="Arial" pitchFamily="34" charset="0"/>
              <a:buNone/>
            </a:pPr>
            <a:r>
              <a:rPr lang="ru-RU" sz="2800" b="1" dirty="0" smtClean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Бюджет на 2019 год – 98 млн руб.</a:t>
            </a:r>
          </a:p>
          <a:p>
            <a:pPr marL="45720" indent="0">
              <a:lnSpc>
                <a:spcPct val="100000"/>
              </a:lnSpc>
              <a:spcBef>
                <a:spcPts val="0"/>
              </a:spcBef>
              <a:buFont typeface="Arial" pitchFamily="34" charset="0"/>
              <a:buNone/>
            </a:pPr>
            <a:endParaRPr lang="ru-RU" b="1" dirty="0">
              <a:solidFill>
                <a:schemeClr val="accent6"/>
              </a:solidFill>
            </a:endParaRPr>
          </a:p>
        </p:txBody>
      </p:sp>
      <p:sp>
        <p:nvSpPr>
          <p:cNvPr id="8" name="Объект 2">
            <a:extLst>
              <a:ext uri="{FF2B5EF4-FFF2-40B4-BE49-F238E27FC236}">
                <a16:creationId xmlns="" xmlns:a16="http://schemas.microsoft.com/office/drawing/2014/main" id="{55651BE1-E7BF-3041-86F6-7DD829D19CC5}"/>
              </a:ext>
            </a:extLst>
          </p:cNvPr>
          <p:cNvSpPr txBox="1">
            <a:spLocks/>
          </p:cNvSpPr>
          <p:nvPr/>
        </p:nvSpPr>
        <p:spPr>
          <a:xfrm>
            <a:off x="717412" y="3932999"/>
            <a:ext cx="10471288" cy="12722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SzPct val="100000"/>
              <a:buFont typeface="Arial" pitchFamily="34" charset="0"/>
              <a:buChar char="▪"/>
              <a:defRPr sz="2000" kern="1200">
                <a:solidFill>
                  <a:srgbClr val="581D00"/>
                </a:solidFill>
                <a:latin typeface="+mn-lt"/>
                <a:ea typeface="+mn-ea"/>
                <a:cs typeface="+mn-cs"/>
              </a:defRPr>
            </a:lvl1pPr>
            <a:lvl2pPr marL="5943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100000"/>
              <a:buFont typeface="Arial" pitchFamily="34" charset="0"/>
              <a:buChar char="▪"/>
              <a:defRPr sz="1800" kern="1200">
                <a:solidFill>
                  <a:srgbClr val="581D00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100000"/>
              <a:buFont typeface="Arial" pitchFamily="34" charset="0"/>
              <a:buChar char="▪"/>
              <a:defRPr sz="1600" kern="1200">
                <a:solidFill>
                  <a:srgbClr val="581D00"/>
                </a:solidFill>
                <a:latin typeface="+mn-lt"/>
                <a:ea typeface="+mn-ea"/>
                <a:cs typeface="+mn-cs"/>
              </a:defRPr>
            </a:lvl3pPr>
            <a:lvl4pPr marL="1188720" indent="-18288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100000"/>
              <a:buFont typeface="Arial" pitchFamily="34" charset="0"/>
              <a:buChar char="▪"/>
              <a:defRPr sz="1400" kern="1200">
                <a:solidFill>
                  <a:srgbClr val="581D00"/>
                </a:solidFill>
                <a:latin typeface="+mn-lt"/>
                <a:ea typeface="+mn-ea"/>
                <a:cs typeface="+mn-cs"/>
              </a:defRPr>
            </a:lvl4pPr>
            <a:lvl5pPr marL="1463040" indent="-18288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100000"/>
              <a:buFont typeface="Arial" pitchFamily="34" charset="0"/>
              <a:buChar char="▪"/>
              <a:defRPr sz="1400" kern="1200">
                <a:solidFill>
                  <a:srgbClr val="581D00"/>
                </a:solidFill>
                <a:latin typeface="+mn-lt"/>
                <a:ea typeface="+mn-ea"/>
                <a:cs typeface="+mn-cs"/>
              </a:defRPr>
            </a:lvl5pPr>
            <a:lvl6pPr marL="1691640" indent="-18288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48840" indent="-18288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lnSpc>
                <a:spcPct val="100000"/>
              </a:lnSpc>
              <a:spcBef>
                <a:spcPts val="0"/>
              </a:spcBef>
              <a:buFont typeface="Arial" pitchFamily="34" charset="0"/>
              <a:buNone/>
            </a:pPr>
            <a:r>
              <a:rPr lang="ru-RU" sz="2800" b="1" dirty="0" smtClean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Заявитель самостоятельно определяет  состав затрат, предоставляемых на компенсацию</a:t>
            </a:r>
          </a:p>
          <a:p>
            <a:pPr marL="45720" indent="0">
              <a:lnSpc>
                <a:spcPct val="100000"/>
              </a:lnSpc>
              <a:spcBef>
                <a:spcPts val="0"/>
              </a:spcBef>
              <a:buFont typeface="Arial" pitchFamily="34" charset="0"/>
              <a:buNone/>
            </a:pPr>
            <a:endParaRPr lang="ru-RU" b="1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2549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Прямоугольник 51"/>
          <p:cNvSpPr/>
          <p:nvPr/>
        </p:nvSpPr>
        <p:spPr>
          <a:xfrm>
            <a:off x="9589879" y="7939"/>
            <a:ext cx="2584704" cy="8735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09C1499-D140-46F3-B1F0-C0EABB28B8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7565" y="605733"/>
            <a:ext cx="8695035" cy="376384"/>
          </a:xfrm>
        </p:spPr>
        <p:txBody>
          <a:bodyPr>
            <a:noAutofit/>
          </a:bodyPr>
          <a:lstStyle/>
          <a:p>
            <a:pPr marL="45720"/>
            <a:r>
              <a:rPr lang="ru-RU" sz="2400" dirty="0" smtClean="0"/>
              <a:t>Обязательства, отчетность</a:t>
            </a:r>
            <a:endParaRPr lang="ru-RU" sz="2400" dirty="0"/>
          </a:p>
        </p:txBody>
      </p:sp>
      <p:sp>
        <p:nvSpPr>
          <p:cNvPr id="9" name="TextBox 6"/>
          <p:cNvSpPr txBox="1">
            <a:spLocks noChangeArrowheads="1"/>
          </p:cNvSpPr>
          <p:nvPr/>
        </p:nvSpPr>
        <p:spPr bwMode="auto">
          <a:xfrm>
            <a:off x="819013" y="1178786"/>
            <a:ext cx="10960100" cy="2431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endParaRPr lang="ru-RU" sz="2200" dirty="0" smtClean="0"/>
          </a:p>
          <a:p>
            <a:pPr algn="just">
              <a:spcAft>
                <a:spcPts val="600"/>
              </a:spcAft>
            </a:pPr>
            <a:r>
              <a:rPr lang="ru-RU" sz="2200" dirty="0"/>
              <a:t>Ввод в эксплуатацию спортивного сооружения </a:t>
            </a:r>
            <a:r>
              <a:rPr lang="ru-RU" sz="2200" b="1" dirty="0" smtClean="0"/>
              <a:t>до даты подачи заявления </a:t>
            </a:r>
            <a:r>
              <a:rPr lang="ru-RU" sz="2200" dirty="0" smtClean="0"/>
              <a:t>на предоставление субсидии</a:t>
            </a:r>
          </a:p>
          <a:p>
            <a:pPr algn="just">
              <a:spcAft>
                <a:spcPts val="600"/>
              </a:spcAft>
            </a:pPr>
            <a:r>
              <a:rPr lang="ru-RU" sz="2200" b="1" dirty="0" smtClean="0">
                <a:solidFill>
                  <a:schemeClr val="accent6"/>
                </a:solidFill>
                <a:cs typeface="Arial" panose="020B0604020202020204" pitchFamily="34" charset="0"/>
              </a:rPr>
              <a:t>(предоставляются </a:t>
            </a:r>
            <a:r>
              <a:rPr lang="ru-RU" sz="2200" b="1" dirty="0">
                <a:solidFill>
                  <a:schemeClr val="accent6"/>
                </a:solidFill>
                <a:cs typeface="Arial" panose="020B0604020202020204" pitchFamily="34" charset="0"/>
              </a:rPr>
              <a:t>документы о вводе в эксплуатацию спортивного </a:t>
            </a:r>
            <a:r>
              <a:rPr lang="ru-RU" sz="2200" b="1" dirty="0" smtClean="0">
                <a:solidFill>
                  <a:schemeClr val="accent6"/>
                </a:solidFill>
                <a:cs typeface="Arial" panose="020B0604020202020204" pitchFamily="34" charset="0"/>
              </a:rPr>
              <a:t>сооружения) </a:t>
            </a:r>
            <a:endParaRPr lang="ru-RU" sz="2200" b="1" dirty="0">
              <a:solidFill>
                <a:schemeClr val="accent6"/>
              </a:solidFill>
              <a:cs typeface="Arial" panose="020B0604020202020204" pitchFamily="34" charset="0"/>
            </a:endParaRPr>
          </a:p>
          <a:p>
            <a:pPr marL="342900" indent="-342900" algn="just">
              <a:spcAft>
                <a:spcPts val="600"/>
              </a:spcAft>
              <a:buFontTx/>
              <a:buChar char="-"/>
            </a:pPr>
            <a:endParaRPr lang="ru-RU" sz="2200" dirty="0" smtClean="0"/>
          </a:p>
          <a:p>
            <a:pPr marL="342900" indent="-342900" algn="just">
              <a:spcAft>
                <a:spcPts val="600"/>
              </a:spcAft>
              <a:buFontTx/>
              <a:buChar char="-"/>
            </a:pPr>
            <a:endParaRPr lang="ru-RU" sz="2200" dirty="0"/>
          </a:p>
        </p:txBody>
      </p:sp>
      <p:sp>
        <p:nvSpPr>
          <p:cNvPr id="12" name="TextBox 11"/>
          <p:cNvSpPr txBox="1"/>
          <p:nvPr/>
        </p:nvSpPr>
        <p:spPr>
          <a:xfrm>
            <a:off x="419100" y="1595653"/>
            <a:ext cx="603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1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272912" y="3019242"/>
            <a:ext cx="6666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1</a:t>
            </a:r>
            <a:r>
              <a:rPr lang="ru-RU" dirty="0" smtClean="0"/>
              <a:t>.</a:t>
            </a:r>
            <a:r>
              <a:rPr lang="ru-RU" sz="2400" dirty="0" smtClean="0"/>
              <a:t>1.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336412" y="4849393"/>
            <a:ext cx="603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2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819013" y="3018964"/>
            <a:ext cx="10960099" cy="15234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sz="2200" dirty="0"/>
              <a:t>Ввод в эксплуатацию спортивного сооружения </a:t>
            </a:r>
            <a:r>
              <a:rPr lang="ru-RU" sz="2200" b="1" dirty="0"/>
              <a:t>до 1 сентября года, следующего за годом получения Субсидии </a:t>
            </a:r>
            <a:endParaRPr lang="ru-RU" sz="2200" dirty="0"/>
          </a:p>
          <a:p>
            <a:pPr algn="just">
              <a:spcAft>
                <a:spcPts val="600"/>
              </a:spcAft>
            </a:pPr>
            <a:r>
              <a:rPr lang="ru-RU" sz="2200" b="1" dirty="0">
                <a:solidFill>
                  <a:schemeClr val="accent6"/>
                </a:solidFill>
                <a:cs typeface="Arial" panose="020B0604020202020204" pitchFamily="34" charset="0"/>
              </a:rPr>
              <a:t>(составляется обязательство о представлении документов о вводе в эксплуатацию спортивного сооружения)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742813" y="4847764"/>
            <a:ext cx="10960099" cy="11849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sz="2200" dirty="0" smtClean="0"/>
              <a:t>Предоставление отчета об эффективности использования субсидии до 30 января следующего года.</a:t>
            </a:r>
            <a:endParaRPr lang="ru-RU" sz="2200" dirty="0"/>
          </a:p>
          <a:p>
            <a:pPr algn="just">
              <a:spcAft>
                <a:spcPts val="600"/>
              </a:spcAft>
            </a:pPr>
            <a:r>
              <a:rPr lang="ru-RU" sz="2200" b="1" dirty="0" smtClean="0">
                <a:solidFill>
                  <a:schemeClr val="accent6"/>
                </a:solidFill>
                <a:cs typeface="Arial" panose="020B0604020202020204" pitchFamily="34" charset="0"/>
              </a:rPr>
              <a:t>(отчет предоставляется ежегодно, в течение трех лет)</a:t>
            </a:r>
            <a:endParaRPr lang="ru-RU" sz="2200" b="1" dirty="0">
              <a:solidFill>
                <a:schemeClr val="accent6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940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Прямоугольник 51"/>
          <p:cNvSpPr/>
          <p:nvPr/>
        </p:nvSpPr>
        <p:spPr>
          <a:xfrm>
            <a:off x="9589879" y="7939"/>
            <a:ext cx="2584704" cy="8735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09C1499-D140-46F3-B1F0-C0EABB28B8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7565" y="605733"/>
            <a:ext cx="8695035" cy="376384"/>
          </a:xfrm>
        </p:spPr>
        <p:txBody>
          <a:bodyPr>
            <a:noAutofit/>
          </a:bodyPr>
          <a:lstStyle/>
          <a:p>
            <a:pPr marL="45720"/>
            <a:r>
              <a:rPr lang="ru-RU" sz="2400" dirty="0" smtClean="0"/>
              <a:t>Пакет документов</a:t>
            </a:r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136900" y="959535"/>
            <a:ext cx="8432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" indent="0">
              <a:lnSpc>
                <a:spcPct val="100000"/>
              </a:lnSpc>
              <a:spcBef>
                <a:spcPts val="0"/>
              </a:spcBef>
              <a:buFont typeface="Arial" pitchFamily="34" charset="0"/>
              <a:buNone/>
            </a:pPr>
            <a:r>
              <a:rPr lang="ru-RU" b="1" dirty="0" smtClean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Предоставляются электронные образы оригиналов документов</a:t>
            </a:r>
            <a:endParaRPr lang="ru-RU" b="1" dirty="0">
              <a:solidFill>
                <a:schemeClr val="accent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301612" y="1491497"/>
            <a:ext cx="108014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/>
              <a:t>Документы, подтверждающие права на земельный участок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904944" y="1498938"/>
            <a:ext cx="6031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1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358900" y="1966200"/>
            <a:ext cx="108014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/>
              <a:t>Документы</a:t>
            </a:r>
            <a:r>
              <a:rPr lang="ru-RU" sz="2000" dirty="0"/>
              <a:t>, подтверждающие права на спортивное </a:t>
            </a:r>
            <a:r>
              <a:rPr lang="ru-RU" sz="2000" dirty="0" smtClean="0"/>
              <a:t>сооружение.</a:t>
            </a:r>
            <a:endParaRPr lang="ru-RU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911432" y="1973641"/>
            <a:ext cx="6031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2.</a:t>
            </a:r>
            <a:endParaRPr lang="ru-RU" sz="20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368356" y="3090193"/>
            <a:ext cx="108014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/>
              <a:t>Документы о вводе в эксплуатацию спортивного </a:t>
            </a:r>
            <a:r>
              <a:rPr lang="ru-RU" sz="2000" dirty="0" smtClean="0"/>
              <a:t>сооружения.</a:t>
            </a:r>
            <a:endParaRPr lang="ru-RU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904944" y="3110215"/>
            <a:ext cx="6031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4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1914456" y="3560093"/>
            <a:ext cx="1080148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/>
              <a:t>Для объемных сооружений</a:t>
            </a:r>
            <a:r>
              <a:rPr lang="ru-RU" sz="2000" dirty="0" smtClean="0"/>
              <a:t>:</a:t>
            </a:r>
          </a:p>
          <a:p>
            <a:pPr marL="342900" indent="-342900" algn="just">
              <a:buFontTx/>
              <a:buChar char="-"/>
            </a:pPr>
            <a:r>
              <a:rPr lang="ru-RU" sz="2000" dirty="0"/>
              <a:t>а</a:t>
            </a:r>
            <a:r>
              <a:rPr lang="ru-RU" sz="2000" dirty="0" smtClean="0"/>
              <a:t>кт </a:t>
            </a:r>
            <a:r>
              <a:rPr lang="ru-RU" sz="2000" dirty="0"/>
              <a:t>ввода в эксплуатацию объекта (КС-2, КС-3, КС-11, КС-14</a:t>
            </a:r>
            <a:r>
              <a:rPr lang="ru-RU" sz="2000" dirty="0" smtClean="0"/>
              <a:t>);</a:t>
            </a:r>
          </a:p>
          <a:p>
            <a:pPr marL="342900" indent="-342900" algn="just">
              <a:buFontTx/>
              <a:buChar char="-"/>
            </a:pPr>
            <a:r>
              <a:rPr lang="ru-RU" sz="2000" dirty="0" smtClean="0"/>
              <a:t>бухгалтерский </a:t>
            </a:r>
            <a:r>
              <a:rPr lang="ru-RU" sz="2000" dirty="0"/>
              <a:t>документ </a:t>
            </a:r>
            <a:r>
              <a:rPr lang="ru-RU" sz="2000" dirty="0" smtClean="0"/>
              <a:t>о </a:t>
            </a:r>
            <a:r>
              <a:rPr lang="ru-RU" sz="2000" dirty="0"/>
              <a:t>принятии на баланс спортивного </a:t>
            </a:r>
            <a:endParaRPr lang="ru-RU" sz="2000" dirty="0" smtClean="0"/>
          </a:p>
          <a:p>
            <a:pPr algn="just"/>
            <a:r>
              <a:rPr lang="ru-RU" sz="2000" dirty="0"/>
              <a:t>с</a:t>
            </a:r>
            <a:r>
              <a:rPr lang="ru-RU" sz="2000" dirty="0" smtClean="0"/>
              <a:t>ооружения, акт </a:t>
            </a:r>
            <a:r>
              <a:rPr lang="ru-RU" sz="2000" dirty="0"/>
              <a:t>формы </a:t>
            </a:r>
            <a:r>
              <a:rPr lang="ru-RU" sz="2000" dirty="0" smtClean="0"/>
              <a:t>ОС-1а;</a:t>
            </a:r>
          </a:p>
          <a:p>
            <a:pPr marL="285750" indent="-285750" algn="just">
              <a:buFontTx/>
              <a:buChar char="-"/>
            </a:pPr>
            <a:r>
              <a:rPr lang="ru-RU" sz="2000" dirty="0" smtClean="0"/>
              <a:t>разрешение  </a:t>
            </a:r>
            <a:r>
              <a:rPr lang="ru-RU" sz="2000" dirty="0"/>
              <a:t>на ввод в </a:t>
            </a:r>
            <a:r>
              <a:rPr lang="ru-RU" sz="2000" dirty="0" smtClean="0"/>
              <a:t>эксплуатацию;</a:t>
            </a:r>
          </a:p>
          <a:p>
            <a:pPr marL="285750" indent="-285750" algn="just">
              <a:buFontTx/>
              <a:buChar char="-"/>
            </a:pPr>
            <a:r>
              <a:rPr lang="ru-RU" sz="2000" dirty="0"/>
              <a:t>з</a:t>
            </a:r>
            <a:r>
              <a:rPr lang="ru-RU" sz="2000" dirty="0" smtClean="0"/>
              <a:t>аключение органа Государственного строительного надзора.</a:t>
            </a:r>
            <a:endParaRPr lang="ru-RU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1324044" y="3580115"/>
            <a:ext cx="7333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4</a:t>
            </a:r>
            <a:r>
              <a:rPr lang="ru-RU" sz="2000" dirty="0" smtClean="0"/>
              <a:t>.1.</a:t>
            </a:r>
            <a:endParaRPr lang="ru-RU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1270000" y="5454323"/>
            <a:ext cx="7333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4</a:t>
            </a:r>
            <a:r>
              <a:rPr lang="ru-RU" sz="2000" dirty="0" smtClean="0"/>
              <a:t>.2.</a:t>
            </a:r>
            <a:endParaRPr lang="ru-RU" sz="2000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1905000" y="5451143"/>
            <a:ext cx="1080148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/>
              <a:t>Для плоскостных сооружений</a:t>
            </a:r>
            <a:r>
              <a:rPr lang="ru-RU" sz="2000" dirty="0" smtClean="0"/>
              <a:t>:</a:t>
            </a:r>
          </a:p>
          <a:p>
            <a:pPr marL="342900" indent="-342900" algn="just">
              <a:buFontTx/>
              <a:buChar char="-"/>
            </a:pPr>
            <a:r>
              <a:rPr lang="ru-RU" sz="2000" dirty="0"/>
              <a:t>а</a:t>
            </a:r>
            <a:r>
              <a:rPr lang="ru-RU" sz="2000" dirty="0" smtClean="0"/>
              <a:t>кт </a:t>
            </a:r>
            <a:r>
              <a:rPr lang="ru-RU" sz="2000" dirty="0"/>
              <a:t>ввода в эксплуатацию объекта (КС-2, КС-3, КС-11, КС-14</a:t>
            </a:r>
            <a:r>
              <a:rPr lang="ru-RU" sz="2000" dirty="0" smtClean="0"/>
              <a:t>);</a:t>
            </a:r>
          </a:p>
          <a:p>
            <a:pPr marL="342900" indent="-342900" algn="just">
              <a:buFontTx/>
              <a:buChar char="-"/>
            </a:pPr>
            <a:r>
              <a:rPr lang="ru-RU" sz="2000" dirty="0" smtClean="0"/>
              <a:t>бухгалтерский </a:t>
            </a:r>
            <a:r>
              <a:rPr lang="ru-RU" sz="2000" dirty="0"/>
              <a:t>документ </a:t>
            </a:r>
            <a:r>
              <a:rPr lang="ru-RU" sz="2000" dirty="0" smtClean="0"/>
              <a:t>о </a:t>
            </a:r>
            <a:r>
              <a:rPr lang="ru-RU" sz="2000" dirty="0"/>
              <a:t>принятии на баланс спортивного </a:t>
            </a:r>
            <a:endParaRPr lang="ru-RU" sz="2000" dirty="0" smtClean="0"/>
          </a:p>
          <a:p>
            <a:pPr algn="just"/>
            <a:r>
              <a:rPr lang="ru-RU" sz="2000" dirty="0"/>
              <a:t>с</a:t>
            </a:r>
            <a:r>
              <a:rPr lang="ru-RU" sz="2000" dirty="0" smtClean="0"/>
              <a:t>ооружения, акт </a:t>
            </a:r>
            <a:r>
              <a:rPr lang="ru-RU" sz="2000" dirty="0"/>
              <a:t>формы ОС-1а.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1368356" y="2429793"/>
            <a:ext cx="1080148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/>
              <a:t>Разрешение на строительство/реконструкцию объекта капитального </a:t>
            </a:r>
            <a:r>
              <a:rPr lang="ru-RU" sz="2000" dirty="0" smtClean="0"/>
              <a:t>строительства </a:t>
            </a:r>
          </a:p>
          <a:p>
            <a:pPr algn="just"/>
            <a:r>
              <a:rPr lang="ru-RU" sz="2000" dirty="0" smtClean="0"/>
              <a:t>(</a:t>
            </a:r>
            <a:r>
              <a:rPr lang="ru-RU" sz="2000" b="1" dirty="0" smtClean="0"/>
              <a:t>для объемных сооружений</a:t>
            </a:r>
            <a:r>
              <a:rPr lang="ru-RU" sz="2000" dirty="0" smtClean="0"/>
              <a:t>) </a:t>
            </a:r>
            <a:r>
              <a:rPr lang="ru-RU" sz="2000" dirty="0"/>
              <a:t>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904944" y="2449815"/>
            <a:ext cx="6031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3.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964007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Прямоугольник 51"/>
          <p:cNvSpPr/>
          <p:nvPr/>
        </p:nvSpPr>
        <p:spPr>
          <a:xfrm>
            <a:off x="9589879" y="7939"/>
            <a:ext cx="2584704" cy="8735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09C1499-D140-46F3-B1F0-C0EABB28B8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7565" y="605733"/>
            <a:ext cx="8695035" cy="376384"/>
          </a:xfrm>
        </p:spPr>
        <p:txBody>
          <a:bodyPr>
            <a:noAutofit/>
          </a:bodyPr>
          <a:lstStyle/>
          <a:p>
            <a:pPr marL="45720"/>
            <a:r>
              <a:rPr lang="ru-RU" sz="2400" dirty="0" smtClean="0"/>
              <a:t>Пакет документов</a:t>
            </a:r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136900" y="959535"/>
            <a:ext cx="8432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" indent="0">
              <a:lnSpc>
                <a:spcPct val="100000"/>
              </a:lnSpc>
              <a:spcBef>
                <a:spcPts val="0"/>
              </a:spcBef>
              <a:buFont typeface="Arial" pitchFamily="34" charset="0"/>
              <a:buNone/>
            </a:pPr>
            <a:r>
              <a:rPr lang="ru-RU" b="1" dirty="0" smtClean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Предоставляются электронные образы оригиналов документов</a:t>
            </a:r>
            <a:endParaRPr lang="ru-RU" b="1" dirty="0">
              <a:solidFill>
                <a:schemeClr val="accent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301612" y="1656597"/>
            <a:ext cx="1080148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/>
              <a:t>Договор поставки / оказания услуг / на выполнение работ / кредитный </a:t>
            </a:r>
          </a:p>
          <a:p>
            <a:pPr algn="just"/>
            <a:r>
              <a:rPr lang="ru-RU" sz="2000" dirty="0" smtClean="0"/>
              <a:t>(в зависимости от вида затрат).</a:t>
            </a:r>
            <a:endParaRPr lang="ru-RU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904944" y="1664038"/>
            <a:ext cx="6031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5.</a:t>
            </a:r>
            <a:endParaRPr lang="ru-RU" sz="20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358900" y="2347200"/>
            <a:ext cx="1080148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/>
              <a:t>Акт приема-передачи / выполненных работ </a:t>
            </a:r>
            <a:r>
              <a:rPr lang="ru-RU" sz="2000" dirty="0"/>
              <a:t>(в зависимости от вида затрат).</a:t>
            </a:r>
          </a:p>
          <a:p>
            <a:pPr algn="just"/>
            <a:endParaRPr lang="ru-RU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911432" y="2354641"/>
            <a:ext cx="6031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6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368356" y="3318793"/>
            <a:ext cx="108014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/>
              <a:t>Выписка банка, подтверждающая оплату по </a:t>
            </a:r>
            <a:r>
              <a:rPr lang="ru-RU" sz="2000" dirty="0" smtClean="0"/>
              <a:t>договору.</a:t>
            </a:r>
            <a:endParaRPr lang="ru-RU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904944" y="3326115"/>
            <a:ext cx="6031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8.</a:t>
            </a:r>
            <a:endParaRPr lang="ru-RU" sz="20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1368356" y="2836193"/>
            <a:ext cx="108014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/>
              <a:t>Платежные поручения.</a:t>
            </a:r>
            <a:endParaRPr lang="ru-RU" sz="2000" dirty="0"/>
          </a:p>
        </p:txBody>
      </p:sp>
      <p:sp>
        <p:nvSpPr>
          <p:cNvPr id="18" name="TextBox 17"/>
          <p:cNvSpPr txBox="1"/>
          <p:nvPr/>
        </p:nvSpPr>
        <p:spPr>
          <a:xfrm>
            <a:off x="904944" y="2856215"/>
            <a:ext cx="6031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7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1368356" y="4690393"/>
            <a:ext cx="108014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/>
              <a:t>Дефектная ведомость (текущий и капитальный ремонт)</a:t>
            </a:r>
            <a:endParaRPr lang="ru-RU" sz="2000" dirty="0"/>
          </a:p>
        </p:txBody>
      </p:sp>
      <p:sp>
        <p:nvSpPr>
          <p:cNvPr id="20" name="TextBox 19"/>
          <p:cNvSpPr txBox="1"/>
          <p:nvPr/>
        </p:nvSpPr>
        <p:spPr>
          <a:xfrm>
            <a:off x="904944" y="4710415"/>
            <a:ext cx="6031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10.</a:t>
            </a:r>
            <a:endParaRPr lang="ru-RU" sz="2000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1381056" y="3877593"/>
            <a:ext cx="1080148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/>
              <a:t>Товарно-транспортная накладная, счет-фактура,  Акт ОС-1 </a:t>
            </a:r>
          </a:p>
          <a:p>
            <a:pPr algn="just"/>
            <a:r>
              <a:rPr lang="ru-RU" sz="2000" dirty="0" smtClean="0"/>
              <a:t>(приобретении спортивного оборудования).</a:t>
            </a:r>
            <a:endParaRPr lang="ru-RU" sz="2000" dirty="0"/>
          </a:p>
        </p:txBody>
      </p:sp>
      <p:sp>
        <p:nvSpPr>
          <p:cNvPr id="22" name="TextBox 21"/>
          <p:cNvSpPr txBox="1"/>
          <p:nvPr/>
        </p:nvSpPr>
        <p:spPr>
          <a:xfrm>
            <a:off x="917644" y="3897615"/>
            <a:ext cx="6031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9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1393756" y="5338093"/>
            <a:ext cx="108014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/>
              <a:t>Технические условия (при технологическом присоединении).</a:t>
            </a:r>
            <a:endParaRPr lang="ru-RU" sz="2000" dirty="0"/>
          </a:p>
        </p:txBody>
      </p:sp>
      <p:sp>
        <p:nvSpPr>
          <p:cNvPr id="24" name="TextBox 23"/>
          <p:cNvSpPr txBox="1"/>
          <p:nvPr/>
        </p:nvSpPr>
        <p:spPr>
          <a:xfrm>
            <a:off x="930344" y="5358115"/>
            <a:ext cx="6031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11.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963446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2770</TotalTime>
  <Words>1702</Words>
  <Application>Microsoft Office PowerPoint</Application>
  <PresentationFormat>Широкоэкранный</PresentationFormat>
  <Paragraphs>261</Paragraphs>
  <Slides>16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Tinos</vt:lpstr>
      <vt:lpstr>Wingdings</vt:lpstr>
      <vt:lpstr>Тема Office</vt:lpstr>
      <vt:lpstr>Презентация PowerPoint</vt:lpstr>
      <vt:lpstr>Лица, имеющие право на получение Субсидии</vt:lpstr>
      <vt:lpstr>Требования к Заявителю</vt:lpstr>
      <vt:lpstr>Состав затрат, подлежащих компенсации</vt:lpstr>
      <vt:lpstr>Состав затрат, подлежащих компенсации</vt:lpstr>
      <vt:lpstr>Размер субсидии</vt:lpstr>
      <vt:lpstr>Обязательства, отчетность</vt:lpstr>
      <vt:lpstr>Пакет документов</vt:lpstr>
      <vt:lpstr>Пакет документов</vt:lpstr>
      <vt:lpstr>Рейтингование заявок</vt:lpstr>
      <vt:lpstr>Алгоритм конкурсного отбора</vt:lpstr>
      <vt:lpstr>Иные меры поддержки </vt:lpstr>
      <vt:lpstr>Иные меры поддержки </vt:lpstr>
      <vt:lpstr>Подача заявки через РПГУ</vt:lpstr>
      <vt:lpstr>Консультирование по вопросам предоставления субсидий</vt:lpstr>
      <vt:lpstr>Консультирование по вопросам предоставления субсидий – центры «Мой Бизнес»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Mikhail Afonin</dc:creator>
  <cp:lastModifiedBy>Коромыслова Валентина Васильевна</cp:lastModifiedBy>
  <cp:revision>275</cp:revision>
  <cp:lastPrinted>2019-07-08T08:55:18Z</cp:lastPrinted>
  <dcterms:created xsi:type="dcterms:W3CDTF">2019-03-16T14:28:34Z</dcterms:created>
  <dcterms:modified xsi:type="dcterms:W3CDTF">2019-08-26T10:07:15Z</dcterms:modified>
</cp:coreProperties>
</file>